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5" r:id="rId3"/>
    <p:sldId id="276" r:id="rId4"/>
    <p:sldId id="260" r:id="rId5"/>
    <p:sldId id="256" r:id="rId6"/>
    <p:sldId id="257" r:id="rId7"/>
    <p:sldId id="258" r:id="rId8"/>
    <p:sldId id="259" r:id="rId9"/>
    <p:sldId id="261" r:id="rId10"/>
    <p:sldId id="277"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EF6B3-C88A-44D1-82BB-94F046B79580}" type="datetimeFigureOut">
              <a:rPr lang="tr-TR" smtClean="0"/>
              <a:pPr/>
              <a:t>7.02.2019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CA0ED-E6F5-465D-983D-B9265618D82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99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9940" name="Slayt Numarası Yer Tutucusu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2798B7-4D3A-4D64-B339-46378AD4935C}" type="slidenum">
              <a:rPr lang="tr-TR" altLang="tr-TR" smtClean="0"/>
              <a:pPr fontAlgn="base">
                <a:spcBef>
                  <a:spcPct val="0"/>
                </a:spcBef>
                <a:spcAft>
                  <a:spcPct val="0"/>
                </a:spcAft>
                <a:defRPr/>
              </a:pPr>
              <a:t>11</a:t>
            </a:fld>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890A59-AE33-4E3F-ADC0-C3CC3EFE96EC}" type="slidenum">
              <a:rPr lang="tr-TR" altLang="tr-TR" smtClean="0">
                <a:solidFill>
                  <a:srgbClr val="000000"/>
                </a:solidFill>
              </a:rPr>
              <a:pPr fontAlgn="base">
                <a:spcBef>
                  <a:spcPct val="0"/>
                </a:spcBef>
                <a:spcAft>
                  <a:spcPct val="0"/>
                </a:spcAft>
                <a:defRPr/>
              </a:pPr>
              <a:t>20</a:t>
            </a:fld>
            <a:endParaRPr lang="tr-TR" altLang="tr-T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096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A3311B-22DA-4855-8ED7-1ADD2767CEBD}" type="slidenum">
              <a:rPr lang="tr-TR" altLang="tr-TR" smtClean="0"/>
              <a:pPr fontAlgn="base">
                <a:spcBef>
                  <a:spcPct val="0"/>
                </a:spcBef>
                <a:spcAft>
                  <a:spcPct val="0"/>
                </a:spcAft>
                <a:defRPr/>
              </a:pPr>
              <a:t>12</a:t>
            </a:fld>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6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66377A-D309-4903-ABE7-6445BF7C6F3B}" type="slidenum">
              <a:rPr lang="tr-TR" altLang="tr-TR" smtClean="0">
                <a:solidFill>
                  <a:srgbClr val="000000"/>
                </a:solidFill>
              </a:rPr>
              <a:pPr fontAlgn="base">
                <a:spcBef>
                  <a:spcPct val="0"/>
                </a:spcBef>
                <a:spcAft>
                  <a:spcPct val="0"/>
                </a:spcAft>
                <a:defRPr/>
              </a:pPr>
              <a:t>13</a:t>
            </a:fld>
            <a:endParaRPr lang="tr-TR" altLang="tr-T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915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08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D56B04-C1D8-4D30-A165-4E5DB058917B}" type="slidenum">
              <a:rPr lang="tr-TR" altLang="tr-TR" smtClean="0">
                <a:solidFill>
                  <a:srgbClr val="000000"/>
                </a:solidFill>
              </a:rPr>
              <a:pPr fontAlgn="base">
                <a:spcBef>
                  <a:spcPct val="0"/>
                </a:spcBef>
                <a:spcAft>
                  <a:spcPct val="0"/>
                </a:spcAft>
                <a:defRPr/>
              </a:pPr>
              <a:t>14</a:t>
            </a:fld>
            <a:endParaRPr lang="tr-TR" altLang="tr-T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325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5C90DD-031F-4AA6-9FC0-9CF3E4D17898}" type="slidenum">
              <a:rPr lang="tr-TR" altLang="tr-TR" smtClean="0">
                <a:solidFill>
                  <a:srgbClr val="000000"/>
                </a:solidFill>
              </a:rPr>
              <a:pPr fontAlgn="base">
                <a:spcBef>
                  <a:spcPct val="0"/>
                </a:spcBef>
                <a:spcAft>
                  <a:spcPct val="0"/>
                </a:spcAft>
                <a:defRPr/>
              </a:pPr>
              <a:t>15</a:t>
            </a:fld>
            <a:endParaRPr lang="tr-TR" altLang="tr-T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4275"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015F69-2257-4D82-BBA4-F88781C1F2B8}" type="slidenum">
              <a:rPr lang="tr-TR" altLang="tr-TR" smtClean="0">
                <a:solidFill>
                  <a:srgbClr val="000000"/>
                </a:solidFill>
              </a:rPr>
              <a:pPr fontAlgn="base">
                <a:spcBef>
                  <a:spcPct val="0"/>
                </a:spcBef>
                <a:spcAft>
                  <a:spcPct val="0"/>
                </a:spcAft>
                <a:defRPr/>
              </a:pPr>
              <a:t>16</a:t>
            </a:fld>
            <a:endParaRPr lang="tr-TR" altLang="tr-T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529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4"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6D37B6-37A0-4CC0-8679-1292857C5BBF}" type="slidenum">
              <a:rPr lang="tr-TR" altLang="tr-TR" smtClean="0">
                <a:solidFill>
                  <a:srgbClr val="000000"/>
                </a:solidFill>
              </a:rPr>
              <a:pPr fontAlgn="base">
                <a:spcBef>
                  <a:spcPct val="0"/>
                </a:spcBef>
                <a:spcAft>
                  <a:spcPct val="0"/>
                </a:spcAft>
                <a:defRPr/>
              </a:pPr>
              <a:t>17</a:t>
            </a:fld>
            <a:endParaRPr lang="tr-TR" altLang="tr-T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837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427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A4BCC8-06A8-4BB6-8EA5-174536EAD614}" type="slidenum">
              <a:rPr lang="tr-TR" altLang="tr-TR" smtClean="0"/>
              <a:pPr fontAlgn="base">
                <a:spcBef>
                  <a:spcPct val="0"/>
                </a:spcBef>
                <a:spcAft>
                  <a:spcPct val="0"/>
                </a:spcAft>
                <a:defRPr/>
              </a:pPr>
              <a:t>18</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349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FD3AC4-31EC-4A01-B2F6-0DA3FD43ADA7}" type="slidenum">
              <a:rPr lang="tr-TR" altLang="tr-TR" smtClean="0"/>
              <a:pPr fontAlgn="base">
                <a:spcBef>
                  <a:spcPct val="0"/>
                </a:spcBef>
                <a:spcAft>
                  <a:spcPct val="0"/>
                </a:spcAft>
                <a:defRPr/>
              </a:pPr>
              <a:t>19</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E741C03-EFDB-4C48-BD59-DB1757FAFC83}" type="datetimeFigureOut">
              <a:rPr lang="tr-TR" smtClean="0"/>
              <a:pPr/>
              <a:t>7.02.2019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FCDB2B-F04E-4F68-85E0-33F51CEAD39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41C03-EFDB-4C48-BD59-DB1757FAFC83}" type="datetimeFigureOut">
              <a:rPr lang="tr-TR" smtClean="0"/>
              <a:pPr/>
              <a:t>7.02.2019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CDB2B-F04E-4F68-85E0-33F51CEAD39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alantercihler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mbs.meb.gov.t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ua.gov.t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iskur.gov.t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katlas.yok.gov.t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500042"/>
            <a:ext cx="7772400" cy="1470025"/>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dirty="0" smtClean="0"/>
              <a:t>SOLHAN FARABİ MESLEKİ VE TEKNİK ANADOLU LİSESİ</a:t>
            </a:r>
            <a:endParaRPr lang="tr-TR" dirty="0"/>
          </a:p>
        </p:txBody>
      </p:sp>
      <p:sp>
        <p:nvSpPr>
          <p:cNvPr id="3" name="2 Alt Başlık"/>
          <p:cNvSpPr>
            <a:spLocks noGrp="1"/>
          </p:cNvSpPr>
          <p:nvPr>
            <p:ph type="subTitle" idx="1"/>
          </p:nvPr>
        </p:nvSpPr>
        <p:spPr>
          <a:xfrm>
            <a:off x="785786" y="2214554"/>
            <a:ext cx="7786742" cy="4286280"/>
          </a:xfrm>
        </p:spPr>
        <p:style>
          <a:lnRef idx="1">
            <a:schemeClr val="accent5"/>
          </a:lnRef>
          <a:fillRef idx="2">
            <a:schemeClr val="accent5"/>
          </a:fillRef>
          <a:effectRef idx="1">
            <a:schemeClr val="accent5"/>
          </a:effectRef>
          <a:fontRef idx="minor">
            <a:schemeClr val="dk1"/>
          </a:fontRef>
        </p:style>
        <p:txBody>
          <a:bodyPr>
            <a:noAutofit/>
          </a:bodyPr>
          <a:lstStyle/>
          <a:p>
            <a:r>
              <a:rPr lang="tr-TR" sz="4400" dirty="0" smtClean="0"/>
              <a:t>2016 YILINDA SAĞLIK HİZMETLERİ ALANINDA EĞİTİM VERMEK ÜZERE SOLHAN YİBO KAMPÜSÜ İÇERİSİNDE EĞİTİM ÖĞRETİME BAŞLAMIŞTIR. </a:t>
            </a:r>
            <a:endParaRPr lang="tr-T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tr-TR" dirty="0" smtClean="0"/>
              <a:t>MESLEKİ LİSELER VE AVANTAJLAR</a:t>
            </a:r>
            <a:endParaRPr lang="tr-TR" dirty="0"/>
          </a:p>
        </p:txBody>
      </p:sp>
      <p:sp>
        <p:nvSpPr>
          <p:cNvPr id="3" name="2 İçerik Yer Tutucusu"/>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endParaRPr lang="tr-TR" b="1" dirty="0" smtClean="0">
              <a:solidFill>
                <a:schemeClr val="accent2">
                  <a:lumMod val="75000"/>
                </a:schemeClr>
              </a:solidFill>
              <a:latin typeface="Cambria" panose="02040503050406030204" pitchFamily="18" charset="0"/>
            </a:endParaRPr>
          </a:p>
          <a:p>
            <a:endParaRPr lang="tr-TR" b="1" dirty="0" smtClean="0">
              <a:solidFill>
                <a:schemeClr val="accent2">
                  <a:lumMod val="75000"/>
                </a:schemeClr>
              </a:solidFill>
              <a:latin typeface="Cambria" panose="02040503050406030204" pitchFamily="18" charset="0"/>
            </a:endParaRPr>
          </a:p>
          <a:p>
            <a:pPr>
              <a:buNone/>
            </a:pPr>
            <a:endParaRPr lang="tr-TR" b="1" dirty="0" smtClean="0">
              <a:solidFill>
                <a:schemeClr val="accent2">
                  <a:lumMod val="75000"/>
                </a:schemeClr>
              </a:solidFill>
              <a:latin typeface="Cambria" panose="02040503050406030204" pitchFamily="18" charset="0"/>
            </a:endParaRPr>
          </a:p>
          <a:p>
            <a:pPr algn="ctr">
              <a:buNone/>
            </a:pPr>
            <a:r>
              <a:rPr lang="tr-TR" sz="4400" b="1" dirty="0" smtClean="0">
                <a:solidFill>
                  <a:schemeClr val="accent2">
                    <a:lumMod val="75000"/>
                  </a:schemeClr>
                </a:solidFill>
                <a:latin typeface="Cambria" panose="02040503050406030204" pitchFamily="18" charset="0"/>
              </a:rPr>
              <a:t>MESLEKİ VE  TEKNİK ORTAÖĞRETİM SİSTEMİ</a:t>
            </a:r>
            <a:endParaRPr lang="tr-TR" sz="4400" dirty="0" smtClean="0">
              <a:solidFill>
                <a:schemeClr val="accent2">
                  <a:lumMod val="75000"/>
                </a:schemeClr>
              </a:solidFill>
              <a:latin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txBox="1">
            <a:spLocks/>
          </p:cNvSpPr>
          <p:nvPr/>
        </p:nvSpPr>
        <p:spPr bwMode="auto">
          <a:xfrm>
            <a:off x="1571604" y="500042"/>
            <a:ext cx="6500858" cy="881062"/>
          </a:xfrm>
          <a:prstGeom prst="rect">
            <a:avLst/>
          </a:prstGeom>
          <a:noFill/>
          <a:ln w="9525">
            <a:noFill/>
            <a:miter lim="800000"/>
            <a:headEnd/>
            <a:tailEnd/>
          </a:ln>
        </p:spPr>
        <p:txBody>
          <a:bodyPr anchor="ctr"/>
          <a:lstStyle/>
          <a:p>
            <a:pPr algn="ctr">
              <a:lnSpc>
                <a:spcPct val="90000"/>
              </a:lnSpc>
            </a:pPr>
            <a:r>
              <a:rPr lang="tr-TR" altLang="tr-TR" sz="2800" b="1" dirty="0">
                <a:solidFill>
                  <a:schemeClr val="accent2"/>
                </a:solidFill>
                <a:latin typeface="Cambria" pitchFamily="18" charset="0"/>
              </a:rPr>
              <a:t>Okul Türleri ve Programlar</a:t>
            </a:r>
          </a:p>
        </p:txBody>
      </p:sp>
      <p:sp>
        <p:nvSpPr>
          <p:cNvPr id="10243" name="İçerik Yer Tutucusu 2"/>
          <p:cNvSpPr txBox="1">
            <a:spLocks/>
          </p:cNvSpPr>
          <p:nvPr/>
        </p:nvSpPr>
        <p:spPr bwMode="auto">
          <a:xfrm>
            <a:off x="267891" y="1495425"/>
            <a:ext cx="4407694"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p:txBody>
      </p:sp>
      <p:sp>
        <p:nvSpPr>
          <p:cNvPr id="10244" name="İçerik Yer Tutucusu 2"/>
          <p:cNvSpPr txBox="1">
            <a:spLocks/>
          </p:cNvSpPr>
          <p:nvPr/>
        </p:nvSpPr>
        <p:spPr bwMode="auto">
          <a:xfrm>
            <a:off x="4550569" y="1150939"/>
            <a:ext cx="4448175" cy="2928937"/>
          </a:xfrm>
          <a:prstGeom prst="rect">
            <a:avLst/>
          </a:prstGeom>
          <a:noFill/>
          <a:ln w="9525">
            <a:noFill/>
            <a:miter lim="800000"/>
            <a:headEnd/>
            <a:tailEnd/>
          </a:ln>
        </p:spPr>
        <p:txBody>
          <a:bodyPr anchor="ctr"/>
          <a:lstStyle/>
          <a:p>
            <a:pPr marL="685800" lvl="1" indent="-228600">
              <a:lnSpc>
                <a:spcPct val="150000"/>
              </a:lnSpc>
              <a:spcBef>
                <a:spcPts val="500"/>
              </a:spcBef>
              <a:buFont typeface="Arial" charset="0"/>
              <a:buChar char="•"/>
            </a:pPr>
            <a:endParaRPr lang="tr-TR" altLang="tr-TR" sz="2400">
              <a:solidFill>
                <a:srgbClr val="000000"/>
              </a:solidFill>
              <a:latin typeface="Cambria" pitchFamily="18" charset="0"/>
            </a:endParaRPr>
          </a:p>
        </p:txBody>
      </p:sp>
      <p:sp>
        <p:nvSpPr>
          <p:cNvPr id="10245" name="Metin kutusu 1"/>
          <p:cNvSpPr txBox="1">
            <a:spLocks noChangeArrowheads="1"/>
          </p:cNvSpPr>
          <p:nvPr/>
        </p:nvSpPr>
        <p:spPr bwMode="auto">
          <a:xfrm>
            <a:off x="571472" y="1285860"/>
            <a:ext cx="7743825" cy="4708981"/>
          </a:xfrm>
          <a:prstGeom prst="rect">
            <a:avLst/>
          </a:prstGeom>
          <a:noFill/>
          <a:ln w="9525">
            <a:noFill/>
            <a:miter lim="800000"/>
            <a:headEnd/>
            <a:tailEnd/>
          </a:ln>
        </p:spPr>
        <p:txBody>
          <a:bodyPr>
            <a:spAutoFit/>
          </a:bodyPr>
          <a:lstStyle/>
          <a:p>
            <a:pPr marL="285750" indent="-285750" algn="just">
              <a:lnSpc>
                <a:spcPct val="150000"/>
              </a:lnSpc>
              <a:buFont typeface="Arial" charset="0"/>
              <a:buChar char="•"/>
            </a:pPr>
            <a:r>
              <a:rPr lang="tr-TR" altLang="tr-TR" sz="2000" b="1" dirty="0">
                <a:latin typeface="Cambria" pitchFamily="18" charset="0"/>
              </a:rPr>
              <a:t>Anadolu Meslek Programında</a:t>
            </a:r>
            <a:r>
              <a:rPr lang="tr-TR" altLang="tr-TR" sz="2000" dirty="0">
                <a:latin typeface="Cambria" pitchFamily="18" charset="0"/>
              </a:rPr>
              <a:t>, bir mesleğe yönelik bilgi ve becerilerin yanında genel bilgi dersleri yer almaktadır. </a:t>
            </a:r>
          </a:p>
          <a:p>
            <a:pPr marL="285750" indent="-285750" algn="just">
              <a:lnSpc>
                <a:spcPct val="150000"/>
              </a:lnSpc>
              <a:buFont typeface="Arial" charset="0"/>
              <a:buChar char="•"/>
            </a:pPr>
            <a:r>
              <a:rPr lang="tr-TR" altLang="tr-TR" sz="2000" b="1" dirty="0">
                <a:latin typeface="Cambria" pitchFamily="18" charset="0"/>
              </a:rPr>
              <a:t>Anadolu Teknik Programında </a:t>
            </a:r>
            <a:r>
              <a:rPr lang="tr-TR" altLang="tr-TR" sz="2000" dirty="0">
                <a:latin typeface="Cambria" pitchFamily="18" charset="0"/>
              </a:rPr>
              <a:t>ise bir mesleğe yönelik bilgi ve becerilerin yanında matematik, fizik, kimya ve biyoloji dersleri 4 yıl boyunca ağırlıklı olarak verilmektedir. </a:t>
            </a:r>
          </a:p>
          <a:p>
            <a:pPr marL="285750" indent="-285750" algn="just">
              <a:lnSpc>
                <a:spcPct val="150000"/>
              </a:lnSpc>
              <a:buFont typeface="Arial" charset="0"/>
              <a:buChar char="•"/>
            </a:pPr>
            <a:r>
              <a:rPr lang="tr-TR" altLang="tr-TR" sz="2000" dirty="0">
                <a:latin typeface="Cambria" pitchFamily="18" charset="0"/>
              </a:rPr>
              <a:t>Her iki programda da 10. sınıfta mesleki alan eğitimi, 11. ve 12. sınıfta meslek alanına bağlı olarak dal eğitimi verilir.</a:t>
            </a:r>
          </a:p>
          <a:p>
            <a:pPr marL="285750" indent="-285750" algn="just">
              <a:lnSpc>
                <a:spcPct val="150000"/>
              </a:lnSpc>
              <a:buFont typeface="Arial" charset="0"/>
              <a:buChar char="•"/>
            </a:pPr>
            <a:r>
              <a:rPr lang="tr-TR" altLang="tr-TR" sz="2000" dirty="0">
                <a:latin typeface="Cambria" pitchFamily="18" charset="0"/>
              </a:rPr>
              <a:t>Anadolu Meslek Programlarına sınavsız geçiş ve mahalli yerleştirme ile kayıt yapılır.</a:t>
            </a:r>
          </a:p>
          <a:p>
            <a:pPr marL="285750" indent="-285750" algn="just">
              <a:lnSpc>
                <a:spcPct val="150000"/>
              </a:lnSpc>
              <a:buFont typeface="Arial" charset="0"/>
              <a:buChar char="•"/>
            </a:pPr>
            <a:r>
              <a:rPr lang="tr-TR" altLang="tr-TR" sz="2000" dirty="0">
                <a:latin typeface="Cambria" pitchFamily="18" charset="0"/>
              </a:rPr>
              <a:t>Anadolu Teknik Programına merkezi sınav ile yerleştirme yapılır.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txBox="1">
            <a:spLocks/>
          </p:cNvSpPr>
          <p:nvPr/>
        </p:nvSpPr>
        <p:spPr bwMode="auto">
          <a:xfrm>
            <a:off x="1214414" y="500042"/>
            <a:ext cx="6715172" cy="881062"/>
          </a:xfrm>
          <a:prstGeom prst="rect">
            <a:avLst/>
          </a:prstGeom>
          <a:noFill/>
          <a:ln w="9525">
            <a:noFill/>
            <a:miter lim="800000"/>
            <a:headEnd/>
            <a:tailEnd/>
          </a:ln>
        </p:spPr>
        <p:txBody>
          <a:bodyPr anchor="ctr"/>
          <a:lstStyle/>
          <a:p>
            <a:pPr algn="ctr">
              <a:lnSpc>
                <a:spcPct val="90000"/>
              </a:lnSpc>
            </a:pPr>
            <a:r>
              <a:rPr lang="tr-TR" altLang="tr-TR" sz="2800" b="1" dirty="0">
                <a:solidFill>
                  <a:schemeClr val="accent2"/>
                </a:solidFill>
                <a:latin typeface="Cambria" pitchFamily="18" charset="0"/>
              </a:rPr>
              <a:t>Okul Türleri ve Programlar</a:t>
            </a:r>
          </a:p>
        </p:txBody>
      </p:sp>
      <p:sp>
        <p:nvSpPr>
          <p:cNvPr id="11267" name="İçerik Yer Tutucusu 2"/>
          <p:cNvSpPr txBox="1">
            <a:spLocks/>
          </p:cNvSpPr>
          <p:nvPr/>
        </p:nvSpPr>
        <p:spPr bwMode="auto">
          <a:xfrm>
            <a:off x="267891" y="1495425"/>
            <a:ext cx="4407694" cy="4292600"/>
          </a:xfrm>
          <a:prstGeom prst="rect">
            <a:avLst/>
          </a:prstGeom>
          <a:noFill/>
          <a:ln w="9525">
            <a:noFill/>
            <a:miter lim="800000"/>
            <a:headEnd/>
            <a:tailEnd/>
          </a:ln>
        </p:spPr>
        <p:txBody>
          <a:bodyPr anchor="ctr"/>
          <a:lstStyle/>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a:p>
            <a:pPr lvl="2">
              <a:lnSpc>
                <a:spcPct val="90000"/>
              </a:lnSpc>
              <a:buFont typeface="Arial" charset="0"/>
              <a:buNone/>
            </a:pPr>
            <a:endParaRPr lang="tr-TR" altLang="tr-TR" sz="2400">
              <a:solidFill>
                <a:srgbClr val="000000"/>
              </a:solidFill>
              <a:latin typeface="Cambria" pitchFamily="18" charset="0"/>
            </a:endParaRPr>
          </a:p>
        </p:txBody>
      </p:sp>
      <p:sp>
        <p:nvSpPr>
          <p:cNvPr id="11269" name="Metin kutusu 1"/>
          <p:cNvSpPr txBox="1">
            <a:spLocks noChangeArrowheads="1"/>
          </p:cNvSpPr>
          <p:nvPr/>
        </p:nvSpPr>
        <p:spPr bwMode="auto">
          <a:xfrm>
            <a:off x="571472" y="1500174"/>
            <a:ext cx="7743825" cy="3967946"/>
          </a:xfrm>
          <a:prstGeom prst="rect">
            <a:avLst/>
          </a:prstGeom>
          <a:noFill/>
          <a:ln w="9525">
            <a:noFill/>
            <a:miter lim="800000"/>
            <a:headEnd/>
            <a:tailEnd/>
          </a:ln>
        </p:spPr>
        <p:txBody>
          <a:bodyPr>
            <a:spAutoFit/>
          </a:bodyPr>
          <a:lstStyle/>
          <a:p>
            <a:pPr marL="285750" indent="-285750" algn="just">
              <a:lnSpc>
                <a:spcPct val="150000"/>
              </a:lnSpc>
              <a:buFont typeface="Arial" charset="0"/>
              <a:buChar char="•"/>
            </a:pPr>
            <a:r>
              <a:rPr lang="tr-TR" altLang="tr-TR" sz="1700" dirty="0" smtClean="0">
                <a:latin typeface="Cambria" pitchFamily="18" charset="0"/>
              </a:rPr>
              <a:t>Çok programlı Anadolu liseleri; genel ve mesleki ve teknik öğretim programlarını bir yönetim altında uygulayan ortaöğretim kurumlarıdır.</a:t>
            </a:r>
          </a:p>
          <a:p>
            <a:pPr marL="285750" indent="-285750" algn="just">
              <a:lnSpc>
                <a:spcPct val="150000"/>
              </a:lnSpc>
              <a:buFont typeface="Arial" charset="0"/>
              <a:buChar char="•"/>
            </a:pPr>
            <a:r>
              <a:rPr lang="tr-TR" altLang="tr-TR" sz="1700" dirty="0" smtClean="0">
                <a:latin typeface="Cambria" pitchFamily="18" charset="0"/>
              </a:rPr>
              <a:t>Mesleki eğitim merkezleri, kalfalık ve ustalık eğitimi ile mesleki ve teknik kurs programlarının uygulandığı eğitim kurumlarıdır.</a:t>
            </a:r>
          </a:p>
          <a:p>
            <a:pPr marL="285750" indent="-285750" algn="just">
              <a:lnSpc>
                <a:spcPct val="150000"/>
              </a:lnSpc>
              <a:buFont typeface="Arial" charset="0"/>
              <a:buChar char="•"/>
            </a:pPr>
            <a:r>
              <a:rPr lang="tr-TR" altLang="tr-TR" sz="1700" dirty="0" smtClean="0">
                <a:latin typeface="Cambria" pitchFamily="18" charset="0"/>
              </a:rPr>
              <a:t>Mesleki eğitim programlarına sınavsız geçiş ve mahalli yerleştirme ile kayıt yapılır.</a:t>
            </a:r>
          </a:p>
          <a:p>
            <a:pPr marL="285750" indent="-285750" algn="just">
              <a:lnSpc>
                <a:spcPct val="150000"/>
              </a:lnSpc>
              <a:buFont typeface="Arial" charset="0"/>
              <a:buChar char="•"/>
            </a:pPr>
            <a:r>
              <a:rPr lang="tr-TR" altLang="tr-TR" sz="1700" dirty="0" smtClean="0">
                <a:latin typeface="Cambria" pitchFamily="18" charset="0"/>
              </a:rPr>
              <a:t>Mesleki eğitim programlarında 9. sınıftan itibaren alan ve dal seçimi yapılır. Eğitime başlanabilmesi için eğitim görülecek alan ve dala uygun işyeri ve usta öğretici olması şartı aranır. Bir veya iki gün teorik eğitim, dört veya beş gün işyerinde mesleki eğitim verilir.</a:t>
            </a:r>
            <a:endParaRPr lang="tr-TR" altLang="tr-TR" sz="1700"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665560" y="1309689"/>
            <a:ext cx="7802165" cy="458787"/>
          </a:xfrm>
          <a:prstGeom prst="rect">
            <a:avLst/>
          </a:prstGeom>
          <a:noFill/>
          <a:ln w="9525">
            <a:noFill/>
            <a:miter lim="800000"/>
            <a:headEnd/>
            <a:tailEnd/>
          </a:ln>
        </p:spPr>
        <p:txBody>
          <a:bodyPr/>
          <a:lstStyle/>
          <a:p>
            <a:pPr algn="ctr">
              <a:lnSpc>
                <a:spcPct val="90000"/>
              </a:lnSpc>
            </a:pPr>
            <a:endParaRPr lang="tr-TR" altLang="tr-TR" sz="2400" b="1">
              <a:solidFill>
                <a:srgbClr val="ED7D31"/>
              </a:solidFill>
              <a:latin typeface="Cambria" pitchFamily="18" charset="0"/>
            </a:endParaRPr>
          </a:p>
        </p:txBody>
      </p:sp>
      <p:sp>
        <p:nvSpPr>
          <p:cNvPr id="5" name="İçerik Yer Tutucusu 2"/>
          <p:cNvSpPr txBox="1">
            <a:spLocks/>
          </p:cNvSpPr>
          <p:nvPr/>
        </p:nvSpPr>
        <p:spPr bwMode="auto">
          <a:xfrm>
            <a:off x="285720" y="928670"/>
            <a:ext cx="8399859" cy="30226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altLang="tr-TR" sz="2000" kern="0" dirty="0" smtClean="0">
                <a:solidFill>
                  <a:srgbClr val="000000"/>
                </a:solidFill>
                <a:cs typeface="Arial"/>
              </a:rPr>
              <a:t>Meslek alanları, mesleğin özellikleri, iş olanaklarını, yerleşilebilecek yükseköğretim programları ile meslek alanları hakkında daha fazla bilgiye sahip olmak </a:t>
            </a:r>
            <a:r>
              <a:rPr lang="tr-TR" altLang="tr-TR" sz="2000" kern="0" dirty="0">
                <a:solidFill>
                  <a:srgbClr val="000000"/>
                </a:solidFill>
                <a:cs typeface="Arial"/>
              </a:rPr>
              <a:t>için  </a:t>
            </a:r>
            <a:r>
              <a:rPr lang="tr-TR" altLang="tr-TR" sz="2000" kern="0" dirty="0">
                <a:solidFill>
                  <a:srgbClr val="000000"/>
                </a:solidFill>
                <a:cs typeface="Arial"/>
                <a:hlinkClick r:id="rId3"/>
              </a:rPr>
              <a:t>http://www.alantercihleri.com</a:t>
            </a:r>
            <a:r>
              <a:rPr lang="tr-TR" altLang="tr-TR" sz="2000" kern="0" dirty="0" smtClean="0">
                <a:solidFill>
                  <a:srgbClr val="000000"/>
                </a:solidFill>
                <a:cs typeface="Arial"/>
                <a:hlinkClick r:id="rId3"/>
              </a:rPr>
              <a:t>/</a:t>
            </a:r>
            <a:r>
              <a:rPr lang="tr-TR" altLang="tr-TR" sz="2000" kern="0" dirty="0" smtClean="0">
                <a:solidFill>
                  <a:srgbClr val="000000"/>
                </a:solidFill>
                <a:cs typeface="Arial"/>
              </a:rPr>
              <a:t> sayfasını ziyaret edebilirsiniz.</a:t>
            </a:r>
          </a:p>
          <a:p>
            <a:pPr algn="just">
              <a:lnSpc>
                <a:spcPct val="150000"/>
              </a:lnSpc>
              <a:defRPr/>
            </a:pPr>
            <a:r>
              <a:rPr lang="tr-TR" altLang="tr-TR" sz="2000" kern="0" dirty="0" smtClean="0">
                <a:solidFill>
                  <a:srgbClr val="000000"/>
                </a:solidFill>
                <a:cs typeface="Arial"/>
              </a:rPr>
              <a:t>Sayfada meslek alanları hakkında bölüm öğrencisi, bölüm öğretmeni ve eğitim danışmanının görüşleri ile meslek alanlarının bulunduğu okul/kurumlara ait bilgiler de yer almaktadır. </a:t>
            </a:r>
          </a:p>
        </p:txBody>
      </p:sp>
      <p:pic>
        <p:nvPicPr>
          <p:cNvPr id="16388" name="Picture 2"/>
          <p:cNvPicPr>
            <a:picLocks noChangeAspect="1" noChangeArrowheads="1"/>
          </p:cNvPicPr>
          <p:nvPr/>
        </p:nvPicPr>
        <p:blipFill>
          <a:blip r:embed="rId4" cstate="print"/>
          <a:srcRect l="4539" t="7500" r="4823" b="4726"/>
          <a:stretch>
            <a:fillRect/>
          </a:stretch>
        </p:blipFill>
        <p:spPr bwMode="auto">
          <a:xfrm>
            <a:off x="460772" y="3762376"/>
            <a:ext cx="3870722" cy="2811463"/>
          </a:xfrm>
          <a:prstGeom prst="rect">
            <a:avLst/>
          </a:prstGeom>
          <a:noFill/>
          <a:ln w="9525">
            <a:solidFill>
              <a:schemeClr val="tx1"/>
            </a:solidFill>
            <a:miter lim="800000"/>
            <a:headEnd/>
            <a:tailEnd/>
          </a:ln>
        </p:spPr>
      </p:pic>
      <p:sp>
        <p:nvSpPr>
          <p:cNvPr id="16389" name="Title 1"/>
          <p:cNvSpPr txBox="1">
            <a:spLocks/>
          </p:cNvSpPr>
          <p:nvPr/>
        </p:nvSpPr>
        <p:spPr bwMode="auto">
          <a:xfrm>
            <a:off x="1142976" y="285728"/>
            <a:ext cx="6881813" cy="488950"/>
          </a:xfrm>
          <a:prstGeom prst="rect">
            <a:avLst/>
          </a:prstGeom>
          <a:noFill/>
          <a:ln w="9525">
            <a:noFill/>
            <a:miter lim="800000"/>
            <a:headEnd/>
            <a:tailEnd/>
          </a:ln>
        </p:spPr>
        <p:txBody>
          <a:bodyPr/>
          <a:lstStyle/>
          <a:p>
            <a:pPr algn="ctr">
              <a:lnSpc>
                <a:spcPct val="90000"/>
              </a:lnSpc>
            </a:pPr>
            <a:r>
              <a:rPr lang="tr-TR" altLang="tr-TR" sz="2400" b="1" dirty="0">
                <a:solidFill>
                  <a:schemeClr val="accent2"/>
                </a:solidFill>
                <a:latin typeface="Cambria" pitchFamily="18" charset="0"/>
              </a:rPr>
              <a:t>Meslek Alanları Hakkında Bilgi</a:t>
            </a:r>
          </a:p>
        </p:txBody>
      </p:sp>
      <p:pic>
        <p:nvPicPr>
          <p:cNvPr id="16390" name="Picture 2"/>
          <p:cNvPicPr>
            <a:picLocks noChangeAspect="1" noChangeArrowheads="1"/>
          </p:cNvPicPr>
          <p:nvPr/>
        </p:nvPicPr>
        <p:blipFill>
          <a:blip r:embed="rId5"/>
          <a:srcRect l="3734" t="15588" r="5655" b="8022"/>
          <a:stretch>
            <a:fillRect/>
          </a:stretch>
        </p:blipFill>
        <p:spPr bwMode="auto">
          <a:xfrm>
            <a:off x="4426744" y="3762376"/>
            <a:ext cx="4446985" cy="281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642910" y="285728"/>
            <a:ext cx="7802165" cy="458788"/>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Mesleki İlgi ve Yeteneklerin Keşfi</a:t>
            </a:r>
          </a:p>
        </p:txBody>
      </p:sp>
      <p:sp>
        <p:nvSpPr>
          <p:cNvPr id="5" name="İçerik Yer Tutucusu 2"/>
          <p:cNvSpPr txBox="1">
            <a:spLocks/>
          </p:cNvSpPr>
          <p:nvPr/>
        </p:nvSpPr>
        <p:spPr bwMode="auto">
          <a:xfrm>
            <a:off x="357158" y="928670"/>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2000" dirty="0" smtClean="0"/>
              <a:t>İlgilerinizi, yeteneklerinizi, </a:t>
            </a:r>
            <a:r>
              <a:rPr lang="tr-TR" sz="2000" dirty="0"/>
              <a:t>mesleki </a:t>
            </a:r>
            <a:r>
              <a:rPr lang="tr-TR" sz="2000" dirty="0" smtClean="0"/>
              <a:t>değerlerinizi görmek, nasıl bir eğitim alacağınızı planlamak için </a:t>
            </a:r>
            <a:r>
              <a:rPr lang="tr-TR" altLang="tr-TR" sz="2000" kern="0" dirty="0" smtClean="0">
                <a:solidFill>
                  <a:srgbClr val="000000"/>
                </a:solidFill>
                <a:cs typeface="Arial"/>
              </a:rPr>
              <a:t>Ulusal Mesleki Bilgi Sistemini </a:t>
            </a:r>
          </a:p>
          <a:p>
            <a:pPr algn="just">
              <a:lnSpc>
                <a:spcPct val="150000"/>
              </a:lnSpc>
              <a:defRPr/>
            </a:pPr>
            <a:r>
              <a:rPr lang="tr-TR" altLang="tr-TR" sz="2000" kern="0" dirty="0" smtClean="0">
                <a:solidFill>
                  <a:srgbClr val="000000"/>
                </a:solidFill>
                <a:cs typeface="Arial"/>
              </a:rPr>
              <a:t>( </a:t>
            </a:r>
            <a:r>
              <a:rPr lang="tr-TR" altLang="tr-TR" sz="2000" kern="0" dirty="0" smtClean="0">
                <a:solidFill>
                  <a:srgbClr val="000000"/>
                </a:solidFill>
                <a:cs typeface="Arial"/>
                <a:hlinkClick r:id="rId3"/>
              </a:rPr>
              <a:t>http</a:t>
            </a:r>
            <a:r>
              <a:rPr lang="tr-TR" altLang="tr-TR" sz="2000" kern="0" dirty="0">
                <a:solidFill>
                  <a:srgbClr val="000000"/>
                </a:solidFill>
                <a:cs typeface="Arial"/>
                <a:hlinkClick r:id="rId3"/>
              </a:rPr>
              <a:t>://mbs.meb.gov.tr</a:t>
            </a:r>
            <a:r>
              <a:rPr lang="tr-TR" altLang="tr-TR" sz="2000" kern="0" dirty="0" smtClean="0">
                <a:solidFill>
                  <a:srgbClr val="000000"/>
                </a:solidFill>
                <a:cs typeface="Arial"/>
                <a:hlinkClick r:id="rId3"/>
              </a:rPr>
              <a:t>/</a:t>
            </a:r>
            <a:r>
              <a:rPr lang="tr-TR" altLang="tr-TR" sz="2000" kern="0" dirty="0" smtClean="0">
                <a:solidFill>
                  <a:srgbClr val="000000"/>
                </a:solidFill>
                <a:cs typeface="Arial"/>
              </a:rPr>
              <a:t> )inceleyebilirsiniz.</a:t>
            </a:r>
          </a:p>
        </p:txBody>
      </p:sp>
      <p:pic>
        <p:nvPicPr>
          <p:cNvPr id="17412" name="Picture 2"/>
          <p:cNvPicPr>
            <a:picLocks noChangeAspect="1" noChangeArrowheads="1"/>
          </p:cNvPicPr>
          <p:nvPr/>
        </p:nvPicPr>
        <p:blipFill>
          <a:blip r:embed="rId4"/>
          <a:srcRect l="16878" t="7352" r="17468" b="4515"/>
          <a:stretch>
            <a:fillRect/>
          </a:stretch>
        </p:blipFill>
        <p:spPr bwMode="auto">
          <a:xfrm>
            <a:off x="2555082" y="2536826"/>
            <a:ext cx="4023122" cy="404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42910" y="142852"/>
            <a:ext cx="7802165" cy="458788"/>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İşletmelerde Mesleki Eğitimi ve Staj</a:t>
            </a:r>
          </a:p>
        </p:txBody>
      </p:sp>
      <p:sp>
        <p:nvSpPr>
          <p:cNvPr id="5" name="İçerik Yer Tutucusu 2"/>
          <p:cNvSpPr txBox="1">
            <a:spLocks/>
          </p:cNvSpPr>
          <p:nvPr/>
        </p:nvSpPr>
        <p:spPr bwMode="auto">
          <a:xfrm>
            <a:off x="428596" y="714356"/>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just">
              <a:lnSpc>
                <a:spcPct val="150000"/>
              </a:lnSpc>
              <a:buFontTx/>
              <a:buNone/>
              <a:defRPr/>
            </a:pPr>
            <a:r>
              <a:rPr lang="tr-TR" sz="1700" dirty="0" smtClean="0"/>
              <a:t>Öğrencilerimiz </a:t>
            </a:r>
            <a:r>
              <a:rPr lang="tr-TR" sz="1700" dirty="0"/>
              <a:t>mesleki eğitim uygulamalarını, işletmelerde </a:t>
            </a:r>
            <a:r>
              <a:rPr lang="tr-TR" sz="1700" dirty="0" smtClean="0"/>
              <a:t>mesleki eğitim </a:t>
            </a:r>
            <a:r>
              <a:rPr lang="tr-TR" sz="1700" dirty="0"/>
              <a:t>ve stajla yapmaktadır. </a:t>
            </a:r>
            <a:endParaRPr lang="tr-TR" sz="1700" dirty="0" smtClean="0"/>
          </a:p>
          <a:p>
            <a:pPr algn="just">
              <a:lnSpc>
                <a:spcPct val="150000"/>
              </a:lnSpc>
              <a:defRPr/>
            </a:pPr>
            <a:r>
              <a:rPr lang="tr-TR" sz="1700" b="1" dirty="0"/>
              <a:t>İşletmelerde Mesleki </a:t>
            </a:r>
            <a:r>
              <a:rPr lang="tr-TR" sz="1700" b="1" dirty="0" smtClean="0"/>
              <a:t>Eğitim</a:t>
            </a:r>
            <a:r>
              <a:rPr lang="tr-TR" sz="1700" dirty="0" smtClean="0"/>
              <a:t>; </a:t>
            </a:r>
            <a:r>
              <a:rPr lang="tr-TR" sz="1700" dirty="0"/>
              <a:t>mesleki ve teknik eğitim okul ve kurumları öğrencilerinin beceri eğitimlerini işletmelerde, teorik eğitimlerini ise mesleki ve teknik eğitim okul ve kurumlarında veya işletme veya kurumlarca tesis edilen eğitim birimlerinde yaptıkları eğitim </a:t>
            </a:r>
            <a:r>
              <a:rPr lang="tr-TR" sz="1700" dirty="0" smtClean="0"/>
              <a:t>uygulamalarıdır.  Anadolu meslek programı öğrencilerinin 12. sınıfta 3 gün; mesleki eğitim merkezi programlarına kayıtlı öğrencilerinin ise 9.sınıftan itibaren 4 veya 5 gün </a:t>
            </a:r>
            <a:r>
              <a:rPr lang="tr-TR" sz="1700" dirty="0"/>
              <a:t>işletmede beceri eğitimi gördüğü </a:t>
            </a:r>
            <a:r>
              <a:rPr lang="tr-TR" sz="1700" dirty="0" smtClean="0"/>
              <a:t>bir uygulamadır.</a:t>
            </a:r>
          </a:p>
          <a:p>
            <a:pPr algn="just">
              <a:lnSpc>
                <a:spcPct val="150000"/>
              </a:lnSpc>
              <a:defRPr/>
            </a:pPr>
            <a:r>
              <a:rPr lang="tr-TR" sz="1700" b="1" dirty="0" smtClean="0"/>
              <a:t>Staj </a:t>
            </a:r>
            <a:r>
              <a:rPr lang="tr-TR" sz="1700" dirty="0" smtClean="0"/>
              <a:t>ise Anadolu teknik program öğrencilerinin mesleki bilgi, beceri, tutum ve davranışlarını geliştirmelerini, iş hayatına uyumlarını, gerçek üretim ve hizmet ortamında yetişmelerini ve okulda olmayan tesis, araç-gereci tanımalarını sağlamak amacıyla 40 iş günü işletmelerde uygulama eğitimi gördüğü mesleki eğitimdir.</a:t>
            </a:r>
            <a:r>
              <a:rPr lang="tr-TR" sz="1800" dirty="0" smtClean="0"/>
              <a:t> </a:t>
            </a:r>
          </a:p>
          <a:p>
            <a:pPr marL="0" indent="0" algn="just">
              <a:lnSpc>
                <a:spcPct val="150000"/>
              </a:lnSpc>
              <a:buFontTx/>
              <a:buNone/>
              <a:defRPr/>
            </a:pPr>
            <a:endParaRPr lang="tr-TR" altLang="tr-TR" sz="1800" kern="0" dirty="0">
              <a:solidFill>
                <a:srgbClr val="000000"/>
              </a:solidFil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714348" y="571480"/>
            <a:ext cx="7802165" cy="458788"/>
          </a:xfrm>
          <a:prstGeom prst="rect">
            <a:avLst/>
          </a:prstGeom>
          <a:noFill/>
          <a:ln w="9525">
            <a:noFill/>
            <a:miter lim="800000"/>
            <a:headEnd/>
            <a:tailEnd/>
          </a:ln>
        </p:spPr>
        <p:txBody>
          <a:bodyPr/>
          <a:lstStyle/>
          <a:p>
            <a:pPr algn="ctr">
              <a:lnSpc>
                <a:spcPct val="90000"/>
              </a:lnSpc>
            </a:pPr>
            <a:r>
              <a:rPr lang="tr-TR" altLang="tr-TR" sz="2400" b="1">
                <a:solidFill>
                  <a:srgbClr val="ED7D31"/>
                </a:solidFill>
                <a:latin typeface="Cambria" pitchFamily="18" charset="0"/>
              </a:rPr>
              <a:t>İşletmelerde Beceri Eğitimi ve Staj</a:t>
            </a:r>
          </a:p>
        </p:txBody>
      </p:sp>
      <p:sp>
        <p:nvSpPr>
          <p:cNvPr id="5" name="İçerik Yer Tutucusu 2"/>
          <p:cNvSpPr txBox="1">
            <a:spLocks/>
          </p:cNvSpPr>
          <p:nvPr/>
        </p:nvSpPr>
        <p:spPr bwMode="auto">
          <a:xfrm>
            <a:off x="357158" y="1357298"/>
            <a:ext cx="8399860" cy="3024188"/>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smtClean="0"/>
              <a:t>Kardeş okul uygulaması, uluslararası ikili anlaşma, protokol ya da bir proje kapsamında, sigorta dâhil, her türlü sorumluluk kendilerine ait ve giderleri kendileri ya da proje çerçevesinde karşılanmak üzere alanlarıyla ilgili beceri eğitimi, stajlarını yurtdışındaki işletmelerde de yapabilirsiniz. Daha fazla bilgi için </a:t>
            </a:r>
            <a:r>
              <a:rPr lang="tr-TR" sz="1800" dirty="0" smtClean="0">
                <a:hlinkClick r:id="rId3"/>
              </a:rPr>
              <a:t>www.ua.gov.tr/</a:t>
            </a:r>
            <a:r>
              <a:rPr lang="tr-TR" sz="1800" dirty="0" smtClean="0"/>
              <a:t> adresini ziyaret edebilirsiniz.  </a:t>
            </a:r>
          </a:p>
          <a:p>
            <a:pPr marL="0" indent="0" algn="just">
              <a:lnSpc>
                <a:spcPct val="150000"/>
              </a:lnSpc>
              <a:buFontTx/>
              <a:buNone/>
              <a:defRPr/>
            </a:pPr>
            <a:endParaRPr lang="tr-TR" altLang="tr-TR" sz="1800" kern="0" dirty="0">
              <a:solidFill>
                <a:srgbClr val="000000"/>
              </a:solidFill>
              <a:cs typeface="Arial"/>
            </a:endParaRPr>
          </a:p>
        </p:txBody>
      </p:sp>
      <p:pic>
        <p:nvPicPr>
          <p:cNvPr id="22532" name="Picture 2"/>
          <p:cNvPicPr>
            <a:picLocks noChangeAspect="1" noChangeArrowheads="1"/>
          </p:cNvPicPr>
          <p:nvPr/>
        </p:nvPicPr>
        <p:blipFill>
          <a:blip r:embed="rId4"/>
          <a:srcRect/>
          <a:stretch>
            <a:fillRect/>
          </a:stretch>
        </p:blipFill>
        <p:spPr bwMode="auto">
          <a:xfrm>
            <a:off x="5826919" y="4827589"/>
            <a:ext cx="2939654" cy="114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642910" y="571480"/>
            <a:ext cx="7802165" cy="458788"/>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Sigorta İşlemleri</a:t>
            </a:r>
          </a:p>
        </p:txBody>
      </p:sp>
      <p:sp>
        <p:nvSpPr>
          <p:cNvPr id="5" name="İçerik Yer Tutucusu 2"/>
          <p:cNvSpPr txBox="1">
            <a:spLocks/>
          </p:cNvSpPr>
          <p:nvPr/>
        </p:nvSpPr>
        <p:spPr bwMode="auto">
          <a:xfrm>
            <a:off x="357158" y="1285860"/>
            <a:ext cx="8399860" cy="3024188"/>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smtClean="0"/>
              <a:t>Öğrencilerimizin </a:t>
            </a:r>
            <a:r>
              <a:rPr lang="tr-TR" sz="1800" dirty="0"/>
              <a:t>güven içinde eğitimlerine devam etmesi ve oluşacak herhangi bir olumsuz durumda mağdur edilmemesi amacıyla </a:t>
            </a:r>
            <a:r>
              <a:rPr lang="tr-TR" sz="1800" dirty="0" smtClean="0"/>
              <a:t>Mesleki eğitim merkezi programlarında 9. sınıftan itibaren, Anadolu teknik  ve Anadolu meslek programlarında ise 10</a:t>
            </a:r>
            <a:r>
              <a:rPr lang="tr-TR" sz="1800" dirty="0"/>
              <a:t>, 11 ve 12. sınıfta </a:t>
            </a:r>
            <a:r>
              <a:rPr lang="tr-TR" sz="1800" b="1" dirty="0"/>
              <a:t>iş kazaları ve meslek hastalıklarına karşı sigortalanmıştır</a:t>
            </a:r>
            <a:r>
              <a:rPr lang="tr-TR" sz="1800" dirty="0"/>
              <a:t>.</a:t>
            </a:r>
          </a:p>
          <a:p>
            <a:pPr algn="just">
              <a:lnSpc>
                <a:spcPct val="150000"/>
              </a:lnSpc>
              <a:defRPr/>
            </a:pPr>
            <a:r>
              <a:rPr lang="tr-TR" altLang="tr-TR" sz="1800" kern="0" dirty="0" smtClean="0">
                <a:solidFill>
                  <a:srgbClr val="000000"/>
                </a:solidFill>
                <a:cs typeface="Arial"/>
              </a:rPr>
              <a:t>Sektörün </a:t>
            </a:r>
            <a:r>
              <a:rPr lang="tr-TR" altLang="tr-TR" sz="1800" kern="0" dirty="0">
                <a:solidFill>
                  <a:srgbClr val="000000"/>
                </a:solidFill>
                <a:cs typeface="Arial"/>
              </a:rPr>
              <a:t>arzuladığı nitelikli iş gücünü yetiştirmek ve sektörün mali yükünü azaltmak amacıyla, işveren tarafından çıraklara ve meslek lisesi </a:t>
            </a:r>
            <a:r>
              <a:rPr lang="tr-TR" altLang="tr-TR" sz="1800" kern="0" dirty="0" smtClean="0">
                <a:solidFill>
                  <a:srgbClr val="000000"/>
                </a:solidFill>
                <a:cs typeface="Arial"/>
              </a:rPr>
              <a:t>öğrencilerine asgari ücretin en az % 30’u tutarında ücret ödenmektedir. Örneğin, 2018 yılı asgari ücreti için öğrenciye ödenen en az ücret 435 TL olarak hesaplanmıştır.</a:t>
            </a:r>
            <a:endParaRPr lang="tr-TR" altLang="tr-TR" sz="1800" kern="0" dirty="0">
              <a:solidFill>
                <a:srgbClr val="000000"/>
              </a:solidFil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571472" y="642918"/>
            <a:ext cx="7802165" cy="458787"/>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İŞKUR İşbaşı Eğitim Programlarından Yaralanma</a:t>
            </a:r>
          </a:p>
        </p:txBody>
      </p:sp>
      <p:pic>
        <p:nvPicPr>
          <p:cNvPr id="26627" name="Picture 2" descr="C:\Users\PINARM~1\AppData\Local\Temp\Rar$DI16.224\3. iskur logo dikey.jpg"/>
          <p:cNvPicPr>
            <a:picLocks noChangeAspect="1" noChangeArrowheads="1"/>
          </p:cNvPicPr>
          <p:nvPr/>
        </p:nvPicPr>
        <p:blipFill>
          <a:blip r:embed="rId3" cstate="print"/>
          <a:srcRect/>
          <a:stretch>
            <a:fillRect/>
          </a:stretch>
        </p:blipFill>
        <p:spPr bwMode="auto">
          <a:xfrm>
            <a:off x="8066485" y="4411663"/>
            <a:ext cx="1037034" cy="2297112"/>
          </a:xfrm>
          <a:prstGeom prst="rect">
            <a:avLst/>
          </a:prstGeom>
          <a:noFill/>
          <a:ln w="9525">
            <a:noFill/>
            <a:miter lim="800000"/>
            <a:headEnd/>
            <a:tailEnd/>
          </a:ln>
        </p:spPr>
      </p:pic>
      <p:sp>
        <p:nvSpPr>
          <p:cNvPr id="2" name="Metin kutusu 1"/>
          <p:cNvSpPr txBox="1"/>
          <p:nvPr/>
        </p:nvSpPr>
        <p:spPr>
          <a:xfrm>
            <a:off x="571472" y="1142984"/>
            <a:ext cx="7715304" cy="5886227"/>
          </a:xfrm>
          <a:prstGeom prst="rect">
            <a:avLst/>
          </a:prstGeom>
          <a:noFill/>
        </p:spPr>
        <p:txBody>
          <a:bodyPr wrap="square">
            <a:spAutoFit/>
          </a:bodyPr>
          <a:lstStyle/>
          <a:p>
            <a:pPr marL="285750" indent="-285750" algn="just" fontAlgn="auto">
              <a:lnSpc>
                <a:spcPct val="150000"/>
              </a:lnSpc>
              <a:spcBef>
                <a:spcPts val="0"/>
              </a:spcBef>
              <a:spcAft>
                <a:spcPts val="0"/>
              </a:spcAft>
              <a:buFont typeface="Arial" panose="020B0604020202020204" pitchFamily="34" charset="0"/>
              <a:buChar char="•"/>
              <a:defRPr/>
            </a:pPr>
            <a:r>
              <a:rPr lang="tr-TR" sz="1700" dirty="0">
                <a:latin typeface="Cambria" panose="02040503050406030204" pitchFamily="18" charset="0"/>
                <a:cs typeface="Times New Roman" panose="02020603050405020304" pitchFamily="18" charset="0"/>
              </a:rPr>
              <a:t>Türkiye İş Kurumu tarafından 15 yaş ve üstü bireylere sağlanan işbaşı eğitim programlarından  öğrenim gördüğü meslek hakkında bilgi, beceri ve görgüsünü artırmak isteyen mesleki ve teknik Anadolu lisesinde öğrenim gören öğrencilerimiz  yaz tatillerinde faydalanabilmektedir. </a:t>
            </a:r>
          </a:p>
          <a:p>
            <a:pPr algn="just" fontAlgn="auto">
              <a:lnSpc>
                <a:spcPct val="150000"/>
              </a:lnSpc>
              <a:spcBef>
                <a:spcPts val="0"/>
              </a:spcBef>
              <a:spcAft>
                <a:spcPts val="0"/>
              </a:spcAft>
              <a:defRPr/>
            </a:pPr>
            <a:endParaRPr lang="tr-TR" sz="1700" dirty="0">
              <a:latin typeface="Cambria" panose="02040503050406030204" pitchFamily="18" charset="0"/>
              <a:cs typeface="Times New Roman" panose="02020603050405020304" pitchFamily="18" charset="0"/>
            </a:endParaRPr>
          </a:p>
          <a:p>
            <a:pPr marL="285750" indent="-285750" algn="just" fontAlgn="auto">
              <a:lnSpc>
                <a:spcPct val="150000"/>
              </a:lnSpc>
              <a:spcBef>
                <a:spcPts val="0"/>
              </a:spcBef>
              <a:spcAft>
                <a:spcPts val="0"/>
              </a:spcAft>
              <a:buFont typeface="Arial" panose="020B0604020202020204" pitchFamily="34" charset="0"/>
              <a:buChar char="•"/>
              <a:defRPr/>
            </a:pPr>
            <a:r>
              <a:rPr lang="tr-TR" sz="1700" dirty="0">
                <a:latin typeface="Cambria" panose="02040503050406030204" pitchFamily="18" charset="0"/>
                <a:cs typeface="Times New Roman" panose="02020603050405020304" pitchFamily="18" charset="0"/>
              </a:rPr>
              <a:t>İşbaşı eğitim programına katılan öğrenciler için ücret verilmektedir. Ayrıca iş kazası ve meslek hastalıkları ile genel sağlık sigortası prim giderleri sağlanmaktadır.</a:t>
            </a:r>
          </a:p>
          <a:p>
            <a:pPr algn="just" fontAlgn="auto">
              <a:lnSpc>
                <a:spcPct val="150000"/>
              </a:lnSpc>
              <a:spcBef>
                <a:spcPts val="0"/>
              </a:spcBef>
              <a:spcAft>
                <a:spcPts val="0"/>
              </a:spcAft>
              <a:defRPr/>
            </a:pPr>
            <a:endParaRPr lang="tr-TR" sz="1700" dirty="0">
              <a:latin typeface="Cambria" panose="02040503050406030204" pitchFamily="18" charset="0"/>
              <a:cs typeface="Times New Roman" panose="02020603050405020304" pitchFamily="18" charset="0"/>
            </a:endParaRPr>
          </a:p>
          <a:p>
            <a:pPr marL="285750" indent="-285750" algn="just" fontAlgn="auto">
              <a:lnSpc>
                <a:spcPct val="150000"/>
              </a:lnSpc>
              <a:spcBef>
                <a:spcPts val="0"/>
              </a:spcBef>
              <a:spcAft>
                <a:spcPts val="0"/>
              </a:spcAft>
              <a:buFont typeface="Arial" panose="020B0604020202020204" pitchFamily="34" charset="0"/>
              <a:buChar char="•"/>
              <a:defRPr/>
            </a:pPr>
            <a:r>
              <a:rPr lang="tr-TR" sz="1700" dirty="0">
                <a:latin typeface="Cambria" panose="02040503050406030204" pitchFamily="18" charset="0"/>
                <a:cs typeface="Times New Roman" panose="02020603050405020304" pitchFamily="18" charset="0"/>
              </a:rPr>
              <a:t>Ayrıca İŞKUR’un iş ve meslek danışmanlarından destek alabilir ve İŞKUR tarafından yayınlanan İMD İŞKUR Meslek Seçimine Destek dergisinden yararlanabilirsiniz. Detaylı bilgi için </a:t>
            </a:r>
            <a:r>
              <a:rPr lang="tr-TR" sz="1700" dirty="0">
                <a:latin typeface="Cambria" panose="02040503050406030204" pitchFamily="18" charset="0"/>
                <a:cs typeface="Times New Roman" panose="02020603050405020304" pitchFamily="18" charset="0"/>
                <a:hlinkClick r:id="rId4"/>
              </a:rPr>
              <a:t>http://www.iskur.gov.tr/</a:t>
            </a:r>
            <a:r>
              <a:rPr lang="tr-TR" sz="1700" dirty="0">
                <a:latin typeface="Cambria" panose="02040503050406030204" pitchFamily="18" charset="0"/>
                <a:cs typeface="Times New Roman" panose="02020603050405020304" pitchFamily="18" charset="0"/>
              </a:rPr>
              <a:t> adresini ziyaret edebilirsiniz.</a:t>
            </a:r>
          </a:p>
          <a:p>
            <a:pPr algn="just" fontAlgn="auto">
              <a:lnSpc>
                <a:spcPct val="150000"/>
              </a:lnSpc>
              <a:spcBef>
                <a:spcPts val="0"/>
              </a:spcBef>
              <a:spcAft>
                <a:spcPts val="0"/>
              </a:spcAft>
              <a:defRPr/>
            </a:pPr>
            <a:endParaRPr lang="tr-TR" dirty="0">
              <a:latin typeface="Cambria" panose="02040503050406030204" pitchFamily="18" charset="0"/>
              <a:cs typeface="Times New Roman" panose="02020603050405020304" pitchFamily="18" charset="0"/>
            </a:endParaRPr>
          </a:p>
          <a:p>
            <a:pPr algn="just" fontAlgn="auto">
              <a:spcBef>
                <a:spcPts val="0"/>
              </a:spcBef>
              <a:spcAft>
                <a:spcPts val="0"/>
              </a:spcAft>
              <a:defRPr/>
            </a:pP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714348" y="428604"/>
            <a:ext cx="7800975" cy="458787"/>
          </a:xfrm>
          <a:prstGeom prst="rect">
            <a:avLst/>
          </a:prstGeom>
          <a:noFill/>
          <a:ln w="9525">
            <a:noFill/>
            <a:miter lim="800000"/>
            <a:headEnd/>
            <a:tailEnd/>
          </a:ln>
        </p:spPr>
        <p:txBody>
          <a:bodyPr/>
          <a:lstStyle/>
          <a:p>
            <a:pPr algn="ctr">
              <a:lnSpc>
                <a:spcPct val="90000"/>
              </a:lnSpc>
            </a:pPr>
            <a:r>
              <a:rPr lang="tr-TR" altLang="tr-TR" sz="2400" b="1" dirty="0">
                <a:solidFill>
                  <a:schemeClr val="accent2"/>
                </a:solidFill>
                <a:latin typeface="Cambria" pitchFamily="18" charset="0"/>
              </a:rPr>
              <a:t>Mezunlara Verilen Haklar ve </a:t>
            </a:r>
            <a:r>
              <a:rPr lang="tr-TR" altLang="tr-TR" sz="2400" b="1" dirty="0" smtClean="0">
                <a:solidFill>
                  <a:schemeClr val="accent2"/>
                </a:solidFill>
                <a:latin typeface="Cambria" pitchFamily="18" charset="0"/>
              </a:rPr>
              <a:t>Belgeler</a:t>
            </a:r>
          </a:p>
          <a:p>
            <a:pPr algn="ctr">
              <a:lnSpc>
                <a:spcPct val="90000"/>
              </a:lnSpc>
            </a:pPr>
            <a:endParaRPr lang="tr-TR" altLang="tr-TR" sz="2400" b="1" dirty="0" smtClean="0">
              <a:solidFill>
                <a:schemeClr val="accent2"/>
              </a:solidFill>
              <a:latin typeface="Cambria" pitchFamily="18" charset="0"/>
            </a:endParaRPr>
          </a:p>
          <a:p>
            <a:pPr algn="ctr">
              <a:lnSpc>
                <a:spcPct val="90000"/>
              </a:lnSpc>
            </a:pPr>
            <a:endParaRPr lang="tr-TR" altLang="tr-TR" sz="2400" b="1" dirty="0">
              <a:solidFill>
                <a:schemeClr val="accent2"/>
              </a:solidFill>
              <a:latin typeface="Cambria" pitchFamily="18" charset="0"/>
            </a:endParaRPr>
          </a:p>
        </p:txBody>
      </p:sp>
      <p:sp>
        <p:nvSpPr>
          <p:cNvPr id="5" name="İçerik Yer Tutucusu 2"/>
          <p:cNvSpPr txBox="1">
            <a:spLocks/>
          </p:cNvSpPr>
          <p:nvPr/>
        </p:nvSpPr>
        <p:spPr bwMode="auto">
          <a:xfrm>
            <a:off x="428596" y="857232"/>
            <a:ext cx="8398669" cy="30226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ct val="150000"/>
              </a:lnSpc>
              <a:defRPr/>
            </a:pPr>
            <a:r>
              <a:rPr lang="tr-TR" altLang="tr-TR" sz="2000" kern="0" dirty="0" smtClean="0">
                <a:solidFill>
                  <a:srgbClr val="000000"/>
                </a:solidFill>
                <a:cs typeface="Arial"/>
              </a:rPr>
              <a:t>Alan ve dalda diploma (MTAL)</a:t>
            </a:r>
          </a:p>
          <a:p>
            <a:pPr>
              <a:lnSpc>
                <a:spcPct val="150000"/>
              </a:lnSpc>
              <a:defRPr/>
            </a:pPr>
            <a:r>
              <a:rPr lang="tr-TR" altLang="tr-TR" sz="2000" kern="0" dirty="0" smtClean="0">
                <a:solidFill>
                  <a:srgbClr val="000000"/>
                </a:solidFill>
                <a:cs typeface="Arial"/>
              </a:rPr>
              <a:t>Ustalık ve kalfalık belgesi </a:t>
            </a:r>
            <a:r>
              <a:rPr lang="tr-TR" altLang="tr-TR" sz="2000" kern="0" dirty="0" smtClean="0">
                <a:cs typeface="Arial"/>
              </a:rPr>
              <a:t>(MEMP)</a:t>
            </a:r>
          </a:p>
          <a:p>
            <a:pPr>
              <a:lnSpc>
                <a:spcPct val="150000"/>
              </a:lnSpc>
              <a:defRPr/>
            </a:pPr>
            <a:r>
              <a:rPr lang="tr-TR" altLang="tr-TR" sz="2000" kern="0" dirty="0" smtClean="0">
                <a:solidFill>
                  <a:srgbClr val="000000"/>
                </a:solidFill>
                <a:cs typeface="Arial"/>
              </a:rPr>
              <a:t>Teknisyenlik unvanı</a:t>
            </a:r>
          </a:p>
          <a:p>
            <a:pPr>
              <a:lnSpc>
                <a:spcPct val="150000"/>
              </a:lnSpc>
              <a:defRPr/>
            </a:pPr>
            <a:r>
              <a:rPr lang="tr-TR" altLang="tr-TR" sz="2000" kern="0" dirty="0" smtClean="0">
                <a:solidFill>
                  <a:srgbClr val="000000"/>
                </a:solidFill>
                <a:cs typeface="Arial"/>
              </a:rPr>
              <a:t>İşyeri açma belgesi</a:t>
            </a:r>
          </a:p>
          <a:p>
            <a:pPr>
              <a:lnSpc>
                <a:spcPct val="150000"/>
              </a:lnSpc>
              <a:defRPr/>
            </a:pPr>
            <a:r>
              <a:rPr lang="tr-TR" altLang="tr-TR" sz="2000" kern="0" dirty="0" smtClean="0">
                <a:solidFill>
                  <a:srgbClr val="000000"/>
                </a:solidFill>
                <a:cs typeface="Arial"/>
              </a:rPr>
              <a:t>EUROPASS belgesi</a:t>
            </a:r>
          </a:p>
          <a:p>
            <a:pPr>
              <a:lnSpc>
                <a:spcPct val="150000"/>
              </a:lnSpc>
              <a:defRPr/>
            </a:pPr>
            <a:r>
              <a:rPr lang="tr-TR" altLang="tr-TR" sz="2000" kern="0" dirty="0" smtClean="0">
                <a:solidFill>
                  <a:srgbClr val="000000"/>
                </a:solidFill>
                <a:cs typeface="Arial"/>
              </a:rPr>
              <a:t>Aldığı ve başardığı modülleri, dersleri ve kredileri gösteren belge</a:t>
            </a:r>
          </a:p>
        </p:txBody>
      </p:sp>
      <p:pic>
        <p:nvPicPr>
          <p:cNvPr id="6" name="Resim 5"/>
          <p:cNvPicPr>
            <a:picLocks noChangeAspect="1"/>
          </p:cNvPicPr>
          <p:nvPr/>
        </p:nvPicPr>
        <p:blipFill>
          <a:blip r:embed="rId3" cstate="print">
            <a:extLst/>
          </a:blip>
          <a:stretch>
            <a:fillRect/>
          </a:stretch>
        </p:blipFill>
        <p:spPr>
          <a:xfrm>
            <a:off x="156038" y="4869991"/>
            <a:ext cx="1446147" cy="14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9"/>
          <p:cNvPicPr>
            <a:picLocks noChangeAspect="1" noChangeArrowheads="1"/>
          </p:cNvPicPr>
          <p:nvPr/>
        </p:nvPicPr>
        <p:blipFill rotWithShape="1">
          <a:blip r:embed="rId4" cstate="print">
            <a:extLst/>
          </a:blip>
          <a:srcRect b="8648"/>
          <a:stretch/>
        </p:blipFill>
        <p:spPr bwMode="auto">
          <a:xfrm>
            <a:off x="7225878" y="4869991"/>
            <a:ext cx="1517052" cy="14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1750" name="Resim 8"/>
          <p:cNvPicPr>
            <a:picLocks noChangeAspect="1"/>
          </p:cNvPicPr>
          <p:nvPr/>
        </p:nvPicPr>
        <p:blipFill>
          <a:blip r:embed="rId5"/>
          <a:srcRect/>
          <a:stretch>
            <a:fillRect/>
          </a:stretch>
        </p:blipFill>
        <p:spPr bwMode="auto">
          <a:xfrm>
            <a:off x="5407819" y="4870450"/>
            <a:ext cx="1568054" cy="1403350"/>
          </a:xfrm>
          <a:prstGeom prst="rect">
            <a:avLst/>
          </a:prstGeom>
          <a:noFill/>
          <a:ln w="9525">
            <a:noFill/>
            <a:miter lim="800000"/>
            <a:headEnd/>
            <a:tailEnd/>
          </a:ln>
        </p:spPr>
      </p:pic>
      <p:pic>
        <p:nvPicPr>
          <p:cNvPr id="31751" name="Picture 2" descr="D:\ÖİBD ÇALIŞMALARIM\MTEGM SUNU VERİ\örnek diplomalar boş\diploma Anadolu Meslek Lisesi.jpg"/>
          <p:cNvPicPr>
            <a:picLocks noChangeAspect="1" noChangeArrowheads="1"/>
          </p:cNvPicPr>
          <p:nvPr/>
        </p:nvPicPr>
        <p:blipFill>
          <a:blip r:embed="rId6"/>
          <a:srcRect/>
          <a:stretch>
            <a:fillRect/>
          </a:stretch>
        </p:blipFill>
        <p:spPr bwMode="auto">
          <a:xfrm>
            <a:off x="1674019" y="4870450"/>
            <a:ext cx="1646635" cy="1403350"/>
          </a:xfrm>
          <a:prstGeom prst="rect">
            <a:avLst/>
          </a:prstGeom>
          <a:noFill/>
          <a:ln w="9525">
            <a:noFill/>
            <a:miter lim="800000"/>
            <a:headEnd/>
            <a:tailEnd/>
          </a:ln>
        </p:spPr>
      </p:pic>
      <p:pic>
        <p:nvPicPr>
          <p:cNvPr id="31752" name="Picture 3" descr="D:\ÖİBD ÇALIŞMALARIM\MTEGM SUNU VERİ\örnek diplomalar boş\diploma Anadolu Teknik Lise.jpg"/>
          <p:cNvPicPr>
            <a:picLocks noChangeAspect="1" noChangeArrowheads="1"/>
          </p:cNvPicPr>
          <p:nvPr/>
        </p:nvPicPr>
        <p:blipFill>
          <a:blip r:embed="rId7"/>
          <a:srcRect/>
          <a:stretch>
            <a:fillRect/>
          </a:stretch>
        </p:blipFill>
        <p:spPr bwMode="auto">
          <a:xfrm>
            <a:off x="3557588" y="4838700"/>
            <a:ext cx="1668066"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1"/>
          <a:ext cx="9144000" cy="7215747"/>
        </p:xfrm>
        <a:graphic>
          <a:graphicData uri="http://schemas.openxmlformats.org/drawingml/2006/table">
            <a:tbl>
              <a:tblPr firstRow="1" bandRow="1">
                <a:tableStyleId>{5C22544A-7EE6-4342-B048-85BDC9FD1C3A}</a:tableStyleId>
              </a:tblPr>
              <a:tblGrid>
                <a:gridCol w="2428860"/>
                <a:gridCol w="2500330"/>
                <a:gridCol w="1928810"/>
                <a:gridCol w="2286000"/>
              </a:tblGrid>
              <a:tr h="589102">
                <a:tc gridSpan="4">
                  <a:txBody>
                    <a:bodyPr/>
                    <a:lstStyle/>
                    <a:p>
                      <a:pPr algn="ctr"/>
                      <a:r>
                        <a:rPr lang="tr-TR" sz="1800" dirty="0" smtClean="0"/>
                        <a:t>OKULUMUZDA</a:t>
                      </a:r>
                      <a:r>
                        <a:rPr lang="tr-TR" sz="1800" baseline="0" dirty="0" smtClean="0"/>
                        <a:t>  DİĞER TÜM  OKULLARDA OLDUĞU GİBİ 9 VE 10.SINIFLARDA ORTAK MÜFREDAT(DERSLER) OKUTULMAKTADIR.</a:t>
                      </a:r>
                      <a:endParaRPr lang="tr-TR" sz="1800" dirty="0"/>
                    </a:p>
                  </a:txBody>
                  <a:tcPr/>
                </a:tc>
                <a:tc hMerge="1">
                  <a:txBody>
                    <a:bodyPr/>
                    <a:lstStyle/>
                    <a:p>
                      <a:endParaRPr lang="tr-TR" sz="1200" dirty="0"/>
                    </a:p>
                  </a:txBody>
                  <a:tcPr/>
                </a:tc>
                <a:tc hMerge="1">
                  <a:txBody>
                    <a:bodyPr/>
                    <a:lstStyle/>
                    <a:p>
                      <a:endParaRPr lang="tr-TR" sz="1200" dirty="0"/>
                    </a:p>
                  </a:txBody>
                  <a:tcPr/>
                </a:tc>
                <a:tc hMerge="1">
                  <a:txBody>
                    <a:bodyPr/>
                    <a:lstStyle/>
                    <a:p>
                      <a:endParaRPr lang="tr-TR" sz="1200" dirty="0"/>
                    </a:p>
                  </a:txBody>
                  <a:tcPr/>
                </a:tc>
              </a:tr>
              <a:tr h="336629">
                <a:tc>
                  <a:txBody>
                    <a:bodyPr/>
                    <a:lstStyle/>
                    <a:p>
                      <a:r>
                        <a:rPr lang="tr-TR" sz="1200" dirty="0" smtClean="0"/>
                        <a:t>9.SINIF ORTAK DERSLER VE DERS SAATLERİ</a:t>
                      </a:r>
                      <a:endParaRPr lang="tr-TR" sz="1200" dirty="0"/>
                    </a:p>
                  </a:txBody>
                  <a:tcPr>
                    <a:solidFill>
                      <a:srgbClr val="92D050"/>
                    </a:solidFill>
                  </a:tcPr>
                </a:tc>
                <a:tc>
                  <a:txBody>
                    <a:bodyPr/>
                    <a:lstStyle/>
                    <a:p>
                      <a:r>
                        <a:rPr lang="tr-TR" sz="1200" dirty="0" smtClean="0"/>
                        <a:t>9.SINIF SEÇMELİ</a:t>
                      </a:r>
                      <a:r>
                        <a:rPr lang="tr-TR" sz="1200" baseline="0" dirty="0" smtClean="0"/>
                        <a:t> VE MESLEKİ DERSLER</a:t>
                      </a:r>
                      <a:endParaRPr lang="tr-TR" sz="1200" dirty="0"/>
                    </a:p>
                  </a:txBody>
                  <a:tcPr>
                    <a:solidFill>
                      <a:srgbClr val="92D050"/>
                    </a:solidFill>
                  </a:tcPr>
                </a:tc>
                <a:tc>
                  <a:txBody>
                    <a:bodyPr/>
                    <a:lstStyle/>
                    <a:p>
                      <a:r>
                        <a:rPr lang="tr-TR" sz="1200" dirty="0" smtClean="0"/>
                        <a:t>10.SINIF ORTAK DERSLER VE DERS SAATLERİ</a:t>
                      </a:r>
                      <a:endParaRPr lang="tr-TR" sz="1200" dirty="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10.SINIF SEÇMELİ</a:t>
                      </a:r>
                      <a:r>
                        <a:rPr lang="tr-TR" sz="1200" baseline="0" dirty="0" smtClean="0"/>
                        <a:t> VE MESLEKİ DERSLER</a:t>
                      </a:r>
                      <a:endParaRPr lang="tr-TR" sz="1200" dirty="0" smtClean="0"/>
                    </a:p>
                  </a:txBody>
                  <a:tcPr>
                    <a:solidFill>
                      <a:srgbClr val="92D050"/>
                    </a:solidFill>
                  </a:tcPr>
                </a:tc>
              </a:tr>
              <a:tr h="336629">
                <a:tc>
                  <a:txBody>
                    <a:bodyPr/>
                    <a:lstStyle/>
                    <a:p>
                      <a:r>
                        <a:rPr lang="tr-TR" sz="1200" dirty="0" smtClean="0"/>
                        <a:t>TÜRK DİLİ</a:t>
                      </a:r>
                      <a:r>
                        <a:rPr lang="tr-TR" sz="1200" baseline="0" dirty="0" smtClean="0"/>
                        <a:t> VE EDEBİYATI---5  </a:t>
                      </a:r>
                      <a:endParaRPr lang="tr-TR" sz="1200" dirty="0"/>
                    </a:p>
                  </a:txBody>
                  <a:tcPr/>
                </a:tc>
                <a:tc>
                  <a:txBody>
                    <a:bodyPr/>
                    <a:lstStyle/>
                    <a:p>
                      <a:r>
                        <a:rPr lang="tr-TR" sz="1200" dirty="0" smtClean="0"/>
                        <a:t>KURANI</a:t>
                      </a:r>
                      <a:r>
                        <a:rPr lang="tr-TR" sz="1200" baseline="0" dirty="0" smtClean="0"/>
                        <a:t> KERİM/TEMEL DİNİ BİLG.-2</a:t>
                      </a:r>
                      <a:endParaRPr lang="tr-TR" sz="1200" dirty="0"/>
                    </a:p>
                  </a:txBody>
                  <a:tcPr/>
                </a:tc>
                <a:tc>
                  <a:txBody>
                    <a:bodyPr/>
                    <a:lstStyle/>
                    <a:p>
                      <a:r>
                        <a:rPr lang="tr-TR" sz="1200" dirty="0" smtClean="0"/>
                        <a:t>TÜRK DİLİ</a:t>
                      </a:r>
                      <a:r>
                        <a:rPr lang="tr-TR" sz="1200" baseline="0" dirty="0" smtClean="0"/>
                        <a:t> VE EDEBİYATI---5  </a:t>
                      </a:r>
                      <a:endParaRPr lang="tr-TR" sz="1200" dirty="0"/>
                    </a:p>
                  </a:txBody>
                  <a:tcPr/>
                </a:tc>
                <a:tc>
                  <a:txBody>
                    <a:bodyPr/>
                    <a:lstStyle/>
                    <a:p>
                      <a:r>
                        <a:rPr lang="tr-TR" sz="1200" dirty="0" smtClean="0"/>
                        <a:t>SOSYAL ETKİNLİK-1(SEÇMELİ)</a:t>
                      </a:r>
                      <a:endParaRPr lang="tr-TR" sz="1200" dirty="0"/>
                    </a:p>
                  </a:txBody>
                  <a:tcPr/>
                </a:tc>
              </a:tr>
              <a:tr h="336629">
                <a:tc>
                  <a:txBody>
                    <a:bodyPr/>
                    <a:lstStyle/>
                    <a:p>
                      <a:r>
                        <a:rPr lang="tr-TR" sz="1200" dirty="0" smtClean="0"/>
                        <a:t>DİN</a:t>
                      </a:r>
                      <a:r>
                        <a:rPr lang="tr-TR" sz="1200" baseline="0" dirty="0" smtClean="0"/>
                        <a:t> KÜLTÜRÜ VE AHLAK  BİL. 2 </a:t>
                      </a:r>
                      <a:endParaRPr lang="tr-TR" sz="1200" dirty="0"/>
                    </a:p>
                  </a:txBody>
                  <a:tcPr/>
                </a:tc>
                <a:tc>
                  <a:txBody>
                    <a:bodyPr/>
                    <a:lstStyle/>
                    <a:p>
                      <a:r>
                        <a:rPr lang="tr-TR" sz="1200" dirty="0" smtClean="0"/>
                        <a:t>SOSYAL</a:t>
                      </a:r>
                      <a:r>
                        <a:rPr lang="tr-TR" sz="1200" baseline="0" dirty="0" smtClean="0"/>
                        <a:t> ETKİNLİK-2 SAAT</a:t>
                      </a:r>
                      <a:endParaRPr lang="tr-TR" sz="1200" dirty="0"/>
                    </a:p>
                  </a:txBody>
                  <a:tcPr/>
                </a:tc>
                <a:tc>
                  <a:txBody>
                    <a:bodyPr/>
                    <a:lstStyle/>
                    <a:p>
                      <a:r>
                        <a:rPr lang="tr-TR" sz="1200" dirty="0" smtClean="0"/>
                        <a:t>DİN</a:t>
                      </a:r>
                      <a:r>
                        <a:rPr lang="tr-TR" sz="1200" baseline="0" dirty="0" smtClean="0"/>
                        <a:t> KÜLTÜRÜ VE AHLAK  BİL. 2 </a:t>
                      </a:r>
                      <a:endParaRPr lang="tr-TR" sz="1200" dirty="0"/>
                    </a:p>
                  </a:txBody>
                  <a:tcPr/>
                </a:tc>
                <a:tc>
                  <a:txBody>
                    <a:bodyPr/>
                    <a:lstStyle/>
                    <a:p>
                      <a:r>
                        <a:rPr lang="tr-TR" sz="1200" dirty="0" smtClean="0"/>
                        <a:t>ANATOMİ VE FİZYOLJİ-4</a:t>
                      </a:r>
                      <a:endParaRPr lang="tr-TR" sz="1200" dirty="0"/>
                    </a:p>
                  </a:txBody>
                  <a:tcPr/>
                </a:tc>
              </a:tr>
              <a:tr h="302986">
                <a:tc>
                  <a:txBody>
                    <a:bodyPr/>
                    <a:lstStyle/>
                    <a:p>
                      <a:r>
                        <a:rPr lang="tr-TR" sz="1200" dirty="0" smtClean="0"/>
                        <a:t>TARİH--2</a:t>
                      </a:r>
                      <a:endParaRPr lang="tr-TR" sz="1200" dirty="0"/>
                    </a:p>
                  </a:txBody>
                  <a:tcPr/>
                </a:tc>
                <a:tc>
                  <a:txBody>
                    <a:bodyPr/>
                    <a:lstStyle/>
                    <a:p>
                      <a:r>
                        <a:rPr lang="tr-TR" sz="1200" dirty="0" smtClean="0"/>
                        <a:t>SAĞLIK ALAN DERSLERİ</a:t>
                      </a:r>
                      <a:endParaRPr lang="tr-TR" sz="1200" dirty="0"/>
                    </a:p>
                  </a:txBody>
                  <a:tcPr>
                    <a:solidFill>
                      <a:srgbClr val="FF0000"/>
                    </a:solidFill>
                  </a:tcPr>
                </a:tc>
                <a:tc>
                  <a:txBody>
                    <a:bodyPr/>
                    <a:lstStyle/>
                    <a:p>
                      <a:r>
                        <a:rPr lang="tr-TR" sz="1200" dirty="0" smtClean="0"/>
                        <a:t>TARİH--2</a:t>
                      </a:r>
                      <a:endParaRPr lang="tr-TR" sz="1200" dirty="0"/>
                    </a:p>
                  </a:txBody>
                  <a:tcPr/>
                </a:tc>
                <a:tc>
                  <a:txBody>
                    <a:bodyPr/>
                    <a:lstStyle/>
                    <a:p>
                      <a:r>
                        <a:rPr lang="tr-TR" sz="1200" dirty="0" smtClean="0"/>
                        <a:t>SAĞLIK ALAN DERSLERİ</a:t>
                      </a:r>
                      <a:endParaRPr lang="tr-TR" sz="1200" dirty="0"/>
                    </a:p>
                  </a:txBody>
                  <a:tcPr>
                    <a:solidFill>
                      <a:srgbClr val="FF0000"/>
                    </a:solidFill>
                  </a:tcPr>
                </a:tc>
              </a:tr>
              <a:tr h="336629">
                <a:tc>
                  <a:txBody>
                    <a:bodyPr/>
                    <a:lstStyle/>
                    <a:p>
                      <a:r>
                        <a:rPr lang="tr-TR" sz="1200" dirty="0" smtClean="0"/>
                        <a:t>İNG-5</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MESLEKİ</a:t>
                      </a:r>
                      <a:r>
                        <a:rPr lang="tr-TR" sz="1200" baseline="0" dirty="0" smtClean="0"/>
                        <a:t> GELİŞİM-2 </a:t>
                      </a:r>
                      <a:endParaRPr lang="tr-TR" sz="1200" dirty="0" smtClean="0"/>
                    </a:p>
                    <a:p>
                      <a:endParaRPr lang="tr-TR" sz="1200" dirty="0"/>
                    </a:p>
                  </a:txBody>
                  <a:tcPr/>
                </a:tc>
                <a:tc>
                  <a:txBody>
                    <a:bodyPr/>
                    <a:lstStyle/>
                    <a:p>
                      <a:r>
                        <a:rPr lang="tr-TR" sz="1200" dirty="0" smtClean="0"/>
                        <a:t>İNG-2</a:t>
                      </a:r>
                      <a:endParaRPr lang="tr-TR" sz="1200" dirty="0"/>
                    </a:p>
                  </a:txBody>
                  <a:tcPr/>
                </a:tc>
                <a:tc>
                  <a:txBody>
                    <a:bodyPr/>
                    <a:lstStyle/>
                    <a:p>
                      <a:r>
                        <a:rPr lang="tr-TR" sz="1200" dirty="0" smtClean="0"/>
                        <a:t>BESLENME-2</a:t>
                      </a:r>
                      <a:endParaRPr lang="tr-TR" sz="1200" dirty="0"/>
                    </a:p>
                  </a:txBody>
                  <a:tcPr/>
                </a:tc>
              </a:tr>
              <a:tr h="336629">
                <a:tc>
                  <a:txBody>
                    <a:bodyPr/>
                    <a:lstStyle/>
                    <a:p>
                      <a:r>
                        <a:rPr lang="tr-TR" sz="1200" dirty="0" smtClean="0"/>
                        <a:t>BEDEN--2</a:t>
                      </a:r>
                      <a:endParaRPr lang="tr-TR" sz="1200" dirty="0"/>
                    </a:p>
                  </a:txBody>
                  <a:tcPr/>
                </a:tc>
                <a:tc>
                  <a:txBody>
                    <a:bodyPr/>
                    <a:lstStyle/>
                    <a:p>
                      <a:endParaRPr lang="tr-TR" sz="1200" dirty="0"/>
                    </a:p>
                  </a:txBody>
                  <a:tcPr/>
                </a:tc>
                <a:tc>
                  <a:txBody>
                    <a:bodyPr/>
                    <a:lstStyle/>
                    <a:p>
                      <a:r>
                        <a:rPr lang="tr-TR" sz="1200" dirty="0" smtClean="0"/>
                        <a:t>BEDEN--2</a:t>
                      </a:r>
                      <a:endParaRPr lang="tr-TR" sz="1200" dirty="0"/>
                    </a:p>
                  </a:txBody>
                  <a:tcPr/>
                </a:tc>
                <a:tc>
                  <a:txBody>
                    <a:bodyPr/>
                    <a:lstStyle/>
                    <a:p>
                      <a:r>
                        <a:rPr lang="tr-TR" sz="1200" dirty="0" smtClean="0"/>
                        <a:t>OFİS PROGRAMLARI-2</a:t>
                      </a:r>
                      <a:endParaRPr lang="tr-TR" sz="1200" dirty="0"/>
                    </a:p>
                  </a:txBody>
                  <a:tcPr/>
                </a:tc>
              </a:tr>
              <a:tr h="336629">
                <a:tc>
                  <a:txBody>
                    <a:bodyPr/>
                    <a:lstStyle/>
                    <a:p>
                      <a:r>
                        <a:rPr lang="tr-TR" sz="1200" dirty="0" smtClean="0"/>
                        <a:t>COĞRAFYA-2</a:t>
                      </a:r>
                      <a:endParaRPr lang="tr-TR" sz="1200" dirty="0"/>
                    </a:p>
                  </a:txBody>
                  <a:tcPr/>
                </a:tc>
                <a:tc>
                  <a:txBody>
                    <a:bodyPr/>
                    <a:lstStyle/>
                    <a:p>
                      <a:endParaRPr lang="tr-TR" sz="1200" dirty="0"/>
                    </a:p>
                  </a:txBody>
                  <a:tcPr/>
                </a:tc>
                <a:tc>
                  <a:txBody>
                    <a:bodyPr/>
                    <a:lstStyle/>
                    <a:p>
                      <a:r>
                        <a:rPr lang="tr-TR" sz="1200" dirty="0" smtClean="0"/>
                        <a:t>COĞRAFYA-2</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MESLEK ESASLARI-6</a:t>
                      </a:r>
                    </a:p>
                    <a:p>
                      <a:endParaRPr lang="tr-TR" sz="1200" dirty="0"/>
                    </a:p>
                  </a:txBody>
                  <a:tcPr/>
                </a:tc>
              </a:tr>
              <a:tr h="336629">
                <a:tc>
                  <a:txBody>
                    <a:bodyPr/>
                    <a:lstStyle/>
                    <a:p>
                      <a:r>
                        <a:rPr lang="tr-TR" sz="1200" dirty="0" smtClean="0"/>
                        <a:t>MATEMATİK-6</a:t>
                      </a:r>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r>
                        <a:rPr lang="tr-TR" sz="1200" dirty="0" smtClean="0"/>
                        <a:t>MATEMATİK-5</a:t>
                      </a:r>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r h="532998">
                <a:tc>
                  <a:txBody>
                    <a:bodyPr/>
                    <a:lstStyle/>
                    <a:p>
                      <a:r>
                        <a:rPr lang="tr-TR" sz="1200" dirty="0" smtClean="0"/>
                        <a:t>FİZİK-2</a:t>
                      </a:r>
                      <a:endParaRPr lang="tr-TR" sz="1200" dirty="0"/>
                    </a:p>
                  </a:txBody>
                  <a:tcPr>
                    <a:solidFill>
                      <a:schemeClr val="tx2">
                        <a:lumMod val="20000"/>
                        <a:lumOff val="80000"/>
                      </a:schemeClr>
                    </a:solidFill>
                  </a:tcPr>
                </a:tc>
                <a:tc>
                  <a:txBody>
                    <a:bodyPr/>
                    <a:lstStyle/>
                    <a:p>
                      <a:endParaRPr lang="tr-TR" sz="1200" dirty="0"/>
                    </a:p>
                  </a:txBody>
                  <a:tcPr>
                    <a:solidFill>
                      <a:schemeClr val="tx2">
                        <a:lumMod val="20000"/>
                        <a:lumOff val="80000"/>
                      </a:schemeClr>
                    </a:solidFill>
                  </a:tcPr>
                </a:tc>
                <a:tc>
                  <a:txBody>
                    <a:bodyPr/>
                    <a:lstStyle/>
                    <a:p>
                      <a:r>
                        <a:rPr lang="tr-TR" sz="1200" dirty="0" smtClean="0"/>
                        <a:t>FİZİK-2</a:t>
                      </a:r>
                      <a:endParaRPr lang="tr-TR" sz="1200" dirty="0"/>
                    </a:p>
                  </a:txBody>
                  <a:tcPr>
                    <a:solidFill>
                      <a:schemeClr val="tx2">
                        <a:lumMod val="20000"/>
                        <a:lumOff val="80000"/>
                      </a:schemeClr>
                    </a:solidFill>
                  </a:tcPr>
                </a:tc>
                <a:tc>
                  <a:txBody>
                    <a:bodyPr/>
                    <a:lstStyle/>
                    <a:p>
                      <a:endParaRPr lang="tr-TR" sz="1200" dirty="0"/>
                    </a:p>
                  </a:txBody>
                  <a:tcPr>
                    <a:solidFill>
                      <a:schemeClr val="tx2">
                        <a:lumMod val="20000"/>
                        <a:lumOff val="80000"/>
                      </a:schemeClr>
                    </a:solidFill>
                  </a:tcPr>
                </a:tc>
              </a:tr>
              <a:tr h="336629">
                <a:tc>
                  <a:txBody>
                    <a:bodyPr/>
                    <a:lstStyle/>
                    <a:p>
                      <a:r>
                        <a:rPr lang="tr-TR" sz="1200" dirty="0" smtClean="0"/>
                        <a:t>KİMYA-2</a:t>
                      </a:r>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r>
                        <a:rPr lang="tr-TR" sz="1200" dirty="0" smtClean="0"/>
                        <a:t>KİMYA-2</a:t>
                      </a:r>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r h="336629">
                <a:tc>
                  <a:txBody>
                    <a:bodyPr/>
                    <a:lstStyle/>
                    <a:p>
                      <a:r>
                        <a:rPr lang="tr-TR" sz="1200" dirty="0" smtClean="0"/>
                        <a:t>BİYOLOJİ--2</a:t>
                      </a:r>
                      <a:endParaRPr lang="tr-TR" sz="1200" dirty="0"/>
                    </a:p>
                  </a:txBody>
                  <a:tcPr>
                    <a:solidFill>
                      <a:schemeClr val="tx2">
                        <a:lumMod val="20000"/>
                        <a:lumOff val="80000"/>
                      </a:schemeClr>
                    </a:solidFill>
                  </a:tcPr>
                </a:tc>
                <a:tc>
                  <a:txBody>
                    <a:bodyPr/>
                    <a:lstStyle/>
                    <a:p>
                      <a:endParaRPr lang="tr-TR" sz="1200" dirty="0"/>
                    </a:p>
                  </a:txBody>
                  <a:tcPr>
                    <a:solidFill>
                      <a:schemeClr val="tx2">
                        <a:lumMod val="20000"/>
                        <a:lumOff val="80000"/>
                      </a:schemeClr>
                    </a:solidFill>
                  </a:tcPr>
                </a:tc>
                <a:tc>
                  <a:txBody>
                    <a:bodyPr/>
                    <a:lstStyle/>
                    <a:p>
                      <a:r>
                        <a:rPr lang="tr-TR" sz="1200" dirty="0" smtClean="0"/>
                        <a:t>BİYOLOJİ--2</a:t>
                      </a:r>
                      <a:endParaRPr lang="tr-TR" sz="1200" dirty="0"/>
                    </a:p>
                  </a:txBody>
                  <a:tcPr>
                    <a:solidFill>
                      <a:schemeClr val="tx2">
                        <a:lumMod val="20000"/>
                        <a:lumOff val="80000"/>
                      </a:schemeClr>
                    </a:solidFill>
                  </a:tcPr>
                </a:tc>
                <a:tc>
                  <a:txBody>
                    <a:bodyPr/>
                    <a:lstStyle/>
                    <a:p>
                      <a:endParaRPr lang="tr-TR" sz="1200" dirty="0"/>
                    </a:p>
                  </a:txBody>
                  <a:tcPr>
                    <a:solidFill>
                      <a:schemeClr val="tx2">
                        <a:lumMod val="20000"/>
                        <a:lumOff val="80000"/>
                      </a:schemeClr>
                    </a:solidFill>
                  </a:tcPr>
                </a:tc>
              </a:tr>
              <a:tr h="336629">
                <a:tc>
                  <a:txBody>
                    <a:bodyPr/>
                    <a:lstStyle/>
                    <a:p>
                      <a:r>
                        <a:rPr lang="tr-TR" sz="1200" dirty="0" smtClean="0"/>
                        <a:t>GÖRSEL</a:t>
                      </a:r>
                      <a:r>
                        <a:rPr lang="tr-TR" sz="1200" baseline="0" dirty="0" smtClean="0"/>
                        <a:t> SANATLAR/MÜZİK</a:t>
                      </a:r>
                      <a:r>
                        <a:rPr lang="tr-TR" sz="1200" dirty="0" smtClean="0"/>
                        <a:t>-2</a:t>
                      </a:r>
                      <a:endParaRPr lang="tr-TR" sz="12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txBody>
                  <a:tcPr>
                    <a:solidFill>
                      <a:schemeClr val="accent1">
                        <a:lumMod val="20000"/>
                        <a:lumOff val="80000"/>
                      </a:schemeClr>
                    </a:solidFill>
                  </a:tcPr>
                </a:tc>
                <a:tc>
                  <a:txBody>
                    <a:bodyPr/>
                    <a:lstStyle/>
                    <a:p>
                      <a:r>
                        <a:rPr lang="tr-TR" sz="1200" dirty="0" smtClean="0"/>
                        <a:t>FELSEFE-2</a:t>
                      </a:r>
                      <a:endParaRPr lang="tr-TR" sz="12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txBody>
                  <a:tcPr>
                    <a:solidFill>
                      <a:schemeClr val="accent1">
                        <a:lumMod val="20000"/>
                        <a:lumOff val="80000"/>
                      </a:schemeClr>
                    </a:solidFill>
                  </a:tcPr>
                </a:tc>
              </a:tr>
              <a:tr h="336629">
                <a:tc>
                  <a:txBody>
                    <a:bodyPr/>
                    <a:lstStyle/>
                    <a:p>
                      <a:r>
                        <a:rPr lang="tr-TR" sz="1200" dirty="0" smtClean="0"/>
                        <a:t>SAĞLIK</a:t>
                      </a:r>
                      <a:r>
                        <a:rPr lang="tr-TR" sz="1200" baseline="0" dirty="0" smtClean="0"/>
                        <a:t> BİLGİSİ VE TRAFİK-1</a:t>
                      </a:r>
                      <a:endParaRPr lang="tr-TR" sz="1200"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txBody>
                  <a:tcPr>
                    <a:solidFill>
                      <a:schemeClr val="tx2">
                        <a:lumMod val="20000"/>
                        <a:lumOff val="80000"/>
                      </a:schemeClr>
                    </a:solidFill>
                  </a:tcPr>
                </a:tc>
                <a:tc>
                  <a:txBody>
                    <a:bodyPr/>
                    <a:lstStyle/>
                    <a:p>
                      <a:endParaRPr lang="tr-TR" sz="1200" dirty="0"/>
                    </a:p>
                  </a:txBody>
                  <a:tcPr>
                    <a:solidFill>
                      <a:schemeClr val="tx2">
                        <a:lumMod val="20000"/>
                        <a:lumOff val="80000"/>
                      </a:schemeClr>
                    </a:solidFill>
                  </a:tcPr>
                </a:tc>
                <a:tc>
                  <a:txBody>
                    <a:bodyPr/>
                    <a:lstStyle/>
                    <a:p>
                      <a:endParaRPr lang="tr-TR" sz="1200" dirty="0"/>
                    </a:p>
                  </a:txBody>
                  <a:tcPr>
                    <a:solidFill>
                      <a:schemeClr val="tx2">
                        <a:lumMod val="20000"/>
                        <a:lumOff val="80000"/>
                      </a:schemeClr>
                    </a:solidFill>
                  </a:tcPr>
                </a:tc>
              </a:tr>
              <a:tr h="457200">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r h="336629">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smtClean="0"/>
                    </a:p>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r h="640080">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714348" y="571480"/>
            <a:ext cx="7802165" cy="458787"/>
          </a:xfrm>
          <a:prstGeom prst="rect">
            <a:avLst/>
          </a:prstGeom>
          <a:noFill/>
          <a:ln w="9525">
            <a:noFill/>
            <a:miter lim="800000"/>
            <a:headEnd/>
            <a:tailEnd/>
          </a:ln>
        </p:spPr>
        <p:txBody>
          <a:bodyPr/>
          <a:lstStyle/>
          <a:p>
            <a:pPr algn="ctr">
              <a:lnSpc>
                <a:spcPct val="90000"/>
              </a:lnSpc>
            </a:pPr>
            <a:r>
              <a:rPr lang="tr-TR" altLang="tr-TR" sz="2400" b="1" dirty="0">
                <a:solidFill>
                  <a:srgbClr val="ED7D31"/>
                </a:solidFill>
                <a:latin typeface="Cambria" pitchFamily="18" charset="0"/>
              </a:rPr>
              <a:t>Mezunlara Verilen Haklar</a:t>
            </a:r>
          </a:p>
        </p:txBody>
      </p:sp>
      <p:sp>
        <p:nvSpPr>
          <p:cNvPr id="5" name="İçerik Yer Tutucusu 2"/>
          <p:cNvSpPr txBox="1">
            <a:spLocks/>
          </p:cNvSpPr>
          <p:nvPr/>
        </p:nvSpPr>
        <p:spPr bwMode="auto">
          <a:xfrm>
            <a:off x="428596" y="1214422"/>
            <a:ext cx="8399860" cy="302418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mbria"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Cambria"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Cambria"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Cambria" pitchFamily="1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just">
              <a:lnSpc>
                <a:spcPct val="150000"/>
              </a:lnSpc>
              <a:defRPr/>
            </a:pPr>
            <a:r>
              <a:rPr lang="tr-TR" sz="1800" dirty="0"/>
              <a:t>B</a:t>
            </a:r>
            <a:r>
              <a:rPr lang="tr-TR" sz="1800" dirty="0" smtClean="0"/>
              <a:t>ütün </a:t>
            </a:r>
            <a:r>
              <a:rPr lang="tr-TR" sz="1800" dirty="0"/>
              <a:t>mesleki ve teknik eğitim mezunlarına </a:t>
            </a:r>
            <a:r>
              <a:rPr lang="tr-TR" sz="1800" b="1" dirty="0"/>
              <a:t>teknisyen</a:t>
            </a:r>
            <a:r>
              <a:rPr lang="tr-TR" sz="1800" dirty="0"/>
              <a:t> unvanı </a:t>
            </a:r>
            <a:r>
              <a:rPr lang="tr-TR" sz="1800" dirty="0" smtClean="0"/>
              <a:t>verilmektedir. </a:t>
            </a:r>
          </a:p>
          <a:p>
            <a:pPr algn="just">
              <a:lnSpc>
                <a:spcPct val="150000"/>
              </a:lnSpc>
              <a:defRPr/>
            </a:pPr>
            <a:r>
              <a:rPr lang="tr-TR" sz="1800" dirty="0" smtClean="0"/>
              <a:t>Mesleki </a:t>
            </a:r>
            <a:r>
              <a:rPr lang="tr-TR" sz="1800" dirty="0"/>
              <a:t>ve teknik ortaöğretimden </a:t>
            </a:r>
            <a:r>
              <a:rPr lang="tr-TR" sz="1800" dirty="0" smtClean="0"/>
              <a:t>meslek </a:t>
            </a:r>
            <a:r>
              <a:rPr lang="tr-TR" sz="1800" dirty="0"/>
              <a:t>yüksek okullarına </a:t>
            </a:r>
            <a:r>
              <a:rPr lang="tr-TR" sz="1800" dirty="0" smtClean="0"/>
              <a:t>geçişte </a:t>
            </a:r>
            <a:r>
              <a:rPr lang="tr-TR" sz="1800" dirty="0"/>
              <a:t>sınav sonucuna göre alanında eğitim yapmak isteyen mezunlara </a:t>
            </a:r>
            <a:r>
              <a:rPr lang="tr-TR" sz="1800" b="1" dirty="0" smtClean="0"/>
              <a:t>ek </a:t>
            </a:r>
            <a:r>
              <a:rPr lang="tr-TR" sz="1800" b="1" dirty="0"/>
              <a:t>puan </a:t>
            </a:r>
            <a:r>
              <a:rPr lang="tr-TR" sz="1800" dirty="0" smtClean="0"/>
              <a:t>verilmektedir. </a:t>
            </a:r>
            <a:r>
              <a:rPr lang="tr-TR" altLang="tr-TR" sz="1800" kern="0" dirty="0">
                <a:solidFill>
                  <a:srgbClr val="000000"/>
                </a:solidFill>
                <a:cs typeface="Arial"/>
              </a:rPr>
              <a:t>Mezun olduktan sonra öğrenim görülen meslek alanlarına göre ek puan verilen yükseköğretim programları için </a:t>
            </a:r>
            <a:r>
              <a:rPr lang="tr-TR" altLang="tr-TR" sz="1800" kern="0" dirty="0">
                <a:solidFill>
                  <a:srgbClr val="000000"/>
                </a:solidFill>
                <a:cs typeface="Arial"/>
                <a:hlinkClick r:id="rId3"/>
              </a:rPr>
              <a:t>https://yokatlas.yok.gov.tr/</a:t>
            </a:r>
            <a:r>
              <a:rPr lang="tr-TR" altLang="tr-TR" sz="1800" kern="0" dirty="0">
                <a:solidFill>
                  <a:srgbClr val="000000"/>
                </a:solidFill>
                <a:cs typeface="Arial"/>
              </a:rPr>
              <a:t> adresini ziyaret </a:t>
            </a:r>
            <a:r>
              <a:rPr lang="tr-TR" altLang="tr-TR" sz="1800" kern="0" dirty="0" smtClean="0">
                <a:solidFill>
                  <a:srgbClr val="000000"/>
                </a:solidFill>
                <a:cs typeface="Arial"/>
              </a:rPr>
              <a:t>edebilirsiniz.</a:t>
            </a:r>
            <a:endParaRPr lang="tr-TR" sz="1800" dirty="0" smtClean="0"/>
          </a:p>
          <a:p>
            <a:pPr algn="just">
              <a:lnSpc>
                <a:spcPct val="150000"/>
              </a:lnSpc>
              <a:defRPr/>
            </a:pPr>
            <a:r>
              <a:rPr lang="tr-TR" altLang="tr-TR" sz="1800" dirty="0" smtClean="0"/>
              <a:t>KOSGEB </a:t>
            </a:r>
            <a:r>
              <a:rPr lang="tr-TR" altLang="tr-TR" sz="1800" dirty="0"/>
              <a:t>ile yapılan protokol kapsamında </a:t>
            </a:r>
            <a:r>
              <a:rPr lang="tr-TR" sz="1800" dirty="0"/>
              <a:t>kendi iş yerini açan </a:t>
            </a:r>
            <a:r>
              <a:rPr lang="tr-TR" altLang="tr-TR" sz="1800" dirty="0"/>
              <a:t> </a:t>
            </a:r>
            <a:r>
              <a:rPr lang="tr-TR" sz="1800" dirty="0"/>
              <a:t>mesleki eğitim mezunlarına KOSGEB tarafından </a:t>
            </a:r>
            <a:r>
              <a:rPr lang="tr-TR" sz="1800" b="1" dirty="0"/>
              <a:t>50 bin TL hibe </a:t>
            </a:r>
            <a:r>
              <a:rPr lang="tr-TR" sz="1800" dirty="0"/>
              <a:t>ve </a:t>
            </a:r>
            <a:r>
              <a:rPr lang="tr-TR" sz="1800" b="1" dirty="0"/>
              <a:t>100 bin TL faizsiz kredi </a:t>
            </a:r>
            <a:r>
              <a:rPr lang="tr-TR" sz="1800" dirty="0" smtClean="0"/>
              <a:t>verilmektedir.</a:t>
            </a:r>
            <a:endParaRPr lang="tr-TR" altLang="tr-TR" sz="1800" dirty="0"/>
          </a:p>
          <a:p>
            <a:pPr algn="just">
              <a:lnSpc>
                <a:spcPct val="150000"/>
              </a:lnSpc>
              <a:defRPr/>
            </a:pPr>
            <a:endParaRPr lang="tr-TR" sz="1800" dirty="0"/>
          </a:p>
          <a:p>
            <a:pPr algn="just">
              <a:lnSpc>
                <a:spcPct val="150000"/>
              </a:lnSpc>
              <a:buNone/>
              <a:defRPr/>
            </a:pPr>
            <a:endParaRPr lang="tr-TR" altLang="tr-TR" sz="1800" kern="0" dirty="0">
              <a:solidFill>
                <a:srgbClr val="000000"/>
              </a:solidFill>
              <a:cs typeface="Arial"/>
            </a:endParaRPr>
          </a:p>
          <a:p>
            <a:pPr>
              <a:lnSpc>
                <a:spcPct val="150000"/>
              </a:lnSpc>
              <a:defRPr/>
            </a:pPr>
            <a:endParaRPr lang="tr-TR" altLang="tr-TR" sz="2000" kern="0" dirty="0" smtClean="0">
              <a:solidFill>
                <a:srgbClr val="000000"/>
              </a:solidFill>
              <a:cs typeface="Arial"/>
            </a:endParaRPr>
          </a:p>
        </p:txBody>
      </p:sp>
      <p:pic>
        <p:nvPicPr>
          <p:cNvPr id="32772" name="Resim 5"/>
          <p:cNvPicPr>
            <a:picLocks noChangeAspect="1"/>
          </p:cNvPicPr>
          <p:nvPr/>
        </p:nvPicPr>
        <p:blipFill>
          <a:blip r:embed="rId4"/>
          <a:srcRect/>
          <a:stretch>
            <a:fillRect/>
          </a:stretch>
        </p:blipFill>
        <p:spPr bwMode="auto">
          <a:xfrm>
            <a:off x="6884194" y="4592639"/>
            <a:ext cx="1963341" cy="173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868478"/>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dirty="0" smtClean="0"/>
              <a:t>OKULUMUZ SAĞLIK LİSESİNDE 11. SINIFTA DAL SEÇİMLERİ VE EĞİTİMİ YAPILMAKTADIR.</a:t>
            </a:r>
            <a:endParaRPr lang="tr-TR" dirty="0"/>
          </a:p>
        </p:txBody>
      </p:sp>
      <p:sp>
        <p:nvSpPr>
          <p:cNvPr id="3" name="2 İçerik Yer Tutucusu"/>
          <p:cNvSpPr>
            <a:spLocks noGrp="1"/>
          </p:cNvSpPr>
          <p:nvPr>
            <p:ph idx="1"/>
          </p:nvPr>
        </p:nvSpPr>
        <p:spPr>
          <a:xfrm>
            <a:off x="428596" y="2214554"/>
            <a:ext cx="8286808" cy="4525963"/>
          </a:xfrm>
        </p:spPr>
        <p:style>
          <a:lnRef idx="1">
            <a:schemeClr val="accent5"/>
          </a:lnRef>
          <a:fillRef idx="2">
            <a:schemeClr val="accent5"/>
          </a:fillRef>
          <a:effectRef idx="1">
            <a:schemeClr val="accent5"/>
          </a:effectRef>
          <a:fontRef idx="minor">
            <a:schemeClr val="dk1"/>
          </a:fontRef>
        </p:style>
        <p:txBody>
          <a:bodyPr/>
          <a:lstStyle/>
          <a:p>
            <a:r>
              <a:rPr lang="tr-TR" dirty="0" smtClean="0"/>
              <a:t>DAL SEÇİMLERİNDE 9 VE 10. SINIF DERS NOTLARININ ORTALAMASI ESAS ALINARAK DALLARA YERLEŞTİRME YAPILIR.</a:t>
            </a:r>
          </a:p>
          <a:p>
            <a:r>
              <a:rPr lang="tr-TR" dirty="0" smtClean="0"/>
              <a:t>DALLAR:</a:t>
            </a:r>
          </a:p>
          <a:p>
            <a:pPr>
              <a:buNone/>
            </a:pPr>
            <a:r>
              <a:rPr lang="tr-TR" dirty="0" smtClean="0"/>
              <a:t>-HEMŞİRE YARDIMCILIĞI</a:t>
            </a:r>
          </a:p>
          <a:p>
            <a:pPr>
              <a:buNone/>
            </a:pPr>
            <a:r>
              <a:rPr lang="tr-TR" dirty="0" smtClean="0"/>
              <a:t>-SAĞLIK BAKIM TEKNİSYENLİĞİ YARDIMCILIĞI</a:t>
            </a:r>
          </a:p>
          <a:p>
            <a:pPr>
              <a:buNone/>
            </a:pPr>
            <a:r>
              <a:rPr lang="tr-TR" dirty="0" smtClean="0"/>
              <a:t>-EBE YARDIMCILIĞI</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74638"/>
            <a:ext cx="8715436" cy="939784"/>
          </a:xfrm>
        </p:spPr>
        <p:style>
          <a:lnRef idx="2">
            <a:schemeClr val="accent1">
              <a:shade val="50000"/>
            </a:schemeClr>
          </a:lnRef>
          <a:fillRef idx="1">
            <a:schemeClr val="accent1"/>
          </a:fillRef>
          <a:effectRef idx="0">
            <a:schemeClr val="accent1"/>
          </a:effectRef>
          <a:fontRef idx="minor">
            <a:schemeClr val="lt1"/>
          </a:fontRef>
        </p:style>
        <p:txBody>
          <a:bodyPr/>
          <a:lstStyle/>
          <a:p>
            <a:r>
              <a:rPr lang="tr-TR" dirty="0" smtClean="0"/>
              <a:t>SAĞLIK HİZMETLERİ ALANI-DALLAR</a:t>
            </a:r>
            <a:endParaRPr lang="tr-TR" dirty="0"/>
          </a:p>
        </p:txBody>
      </p:sp>
      <p:graphicFrame>
        <p:nvGraphicFramePr>
          <p:cNvPr id="4" name="3 İçerik Yer Tutucusu"/>
          <p:cNvGraphicFramePr>
            <a:graphicFrameLocks noGrp="1"/>
          </p:cNvGraphicFramePr>
          <p:nvPr>
            <p:ph idx="1"/>
          </p:nvPr>
        </p:nvGraphicFramePr>
        <p:xfrm>
          <a:off x="214280" y="1285860"/>
          <a:ext cx="8786876" cy="5286408"/>
        </p:xfrm>
        <a:graphic>
          <a:graphicData uri="http://schemas.openxmlformats.org/drawingml/2006/table">
            <a:tbl>
              <a:tblPr firstRow="1" bandRow="1">
                <a:tableStyleId>{5C22544A-7EE6-4342-B048-85BDC9FD1C3A}</a:tableStyleId>
              </a:tblPr>
              <a:tblGrid>
                <a:gridCol w="2196719"/>
                <a:gridCol w="2196719"/>
                <a:gridCol w="2196719"/>
                <a:gridCol w="2196719"/>
              </a:tblGrid>
              <a:tr h="370976">
                <a:tc>
                  <a:txBody>
                    <a:bodyPr/>
                    <a:lstStyle/>
                    <a:p>
                      <a:r>
                        <a:rPr lang="tr-TR" dirty="0" smtClean="0"/>
                        <a:t>BÖLÜM ADI</a:t>
                      </a:r>
                      <a:endParaRPr lang="tr-TR" dirty="0"/>
                    </a:p>
                  </a:txBody>
                  <a:tcPr/>
                </a:tc>
                <a:tc>
                  <a:txBody>
                    <a:bodyPr/>
                    <a:lstStyle/>
                    <a:p>
                      <a:r>
                        <a:rPr lang="tr-TR" dirty="0" smtClean="0"/>
                        <a:t>% KAÇI</a:t>
                      </a:r>
                      <a:endParaRPr lang="tr-TR" dirty="0"/>
                    </a:p>
                  </a:txBody>
                  <a:tcPr/>
                </a:tc>
                <a:tc>
                  <a:txBody>
                    <a:bodyPr/>
                    <a:lstStyle/>
                    <a:p>
                      <a:r>
                        <a:rPr lang="tr-TR" dirty="0" smtClean="0"/>
                        <a:t> MEVCUT</a:t>
                      </a:r>
                      <a:endParaRPr lang="tr-TR" dirty="0"/>
                    </a:p>
                  </a:txBody>
                  <a:tcPr/>
                </a:tc>
                <a:tc>
                  <a:txBody>
                    <a:bodyPr/>
                    <a:lstStyle/>
                    <a:p>
                      <a:r>
                        <a:rPr lang="tr-TR" dirty="0" smtClean="0"/>
                        <a:t> ŞUBE SAYISI</a:t>
                      </a:r>
                      <a:endParaRPr lang="tr-TR" dirty="0"/>
                    </a:p>
                  </a:txBody>
                  <a:tcPr/>
                </a:tc>
              </a:tr>
              <a:tr h="649208">
                <a:tc>
                  <a:txBody>
                    <a:bodyPr/>
                    <a:lstStyle/>
                    <a:p>
                      <a:r>
                        <a:rPr lang="tr-TR" dirty="0" smtClean="0"/>
                        <a:t>SAĞLIK BAKIM TEKNİSYENLİĞİ</a:t>
                      </a:r>
                      <a:endParaRPr lang="tr-TR" dirty="0"/>
                    </a:p>
                  </a:txBody>
                  <a:tcPr/>
                </a:tc>
                <a:tc>
                  <a:txBody>
                    <a:bodyPr/>
                    <a:lstStyle/>
                    <a:p>
                      <a:r>
                        <a:rPr lang="tr-TR" dirty="0" smtClean="0"/>
                        <a:t>%55</a:t>
                      </a:r>
                      <a:endParaRPr lang="tr-TR" dirty="0"/>
                    </a:p>
                  </a:txBody>
                  <a:tcPr/>
                </a:tc>
                <a:tc>
                  <a:txBody>
                    <a:bodyPr/>
                    <a:lstStyle/>
                    <a:p>
                      <a:r>
                        <a:rPr lang="tr-TR" dirty="0" smtClean="0"/>
                        <a:t>37-38</a:t>
                      </a:r>
                      <a:endParaRPr lang="tr-TR" dirty="0"/>
                    </a:p>
                  </a:txBody>
                  <a:tcPr/>
                </a:tc>
                <a:tc>
                  <a:txBody>
                    <a:bodyPr/>
                    <a:lstStyle/>
                    <a:p>
                      <a:r>
                        <a:rPr lang="tr-TR" dirty="0" smtClean="0"/>
                        <a:t>1-2</a:t>
                      </a:r>
                      <a:endParaRPr lang="tr-TR" dirty="0"/>
                    </a:p>
                  </a:txBody>
                  <a:tcPr/>
                </a:tc>
              </a:tr>
              <a:tr h="649208">
                <a:tc>
                  <a:txBody>
                    <a:bodyPr/>
                    <a:lstStyle/>
                    <a:p>
                      <a:r>
                        <a:rPr lang="tr-TR" dirty="0" smtClean="0"/>
                        <a:t>HEMŞİRE YARDIMCILIĞI</a:t>
                      </a:r>
                      <a:endParaRPr lang="tr-TR" dirty="0"/>
                    </a:p>
                  </a:txBody>
                  <a:tcPr/>
                </a:tc>
                <a:tc>
                  <a:txBody>
                    <a:bodyPr/>
                    <a:lstStyle/>
                    <a:p>
                      <a:r>
                        <a:rPr lang="tr-TR" dirty="0" smtClean="0"/>
                        <a:t>%30</a:t>
                      </a:r>
                      <a:endParaRPr lang="tr-TR" dirty="0"/>
                    </a:p>
                  </a:txBody>
                  <a:tcPr/>
                </a:tc>
                <a:tc>
                  <a:txBody>
                    <a:bodyPr/>
                    <a:lstStyle/>
                    <a:p>
                      <a:r>
                        <a:rPr lang="tr-TR" dirty="0" smtClean="0"/>
                        <a:t>20-21</a:t>
                      </a:r>
                      <a:endParaRPr lang="tr-TR" dirty="0"/>
                    </a:p>
                  </a:txBody>
                  <a:tcPr/>
                </a:tc>
                <a:tc>
                  <a:txBody>
                    <a:bodyPr/>
                    <a:lstStyle/>
                    <a:p>
                      <a:r>
                        <a:rPr lang="tr-TR" dirty="0" smtClean="0"/>
                        <a:t>1</a:t>
                      </a:r>
                      <a:endParaRPr lang="tr-TR" dirty="0"/>
                    </a:p>
                  </a:txBody>
                  <a:tcPr/>
                </a:tc>
              </a:tr>
              <a:tr h="370976">
                <a:tc>
                  <a:txBody>
                    <a:bodyPr/>
                    <a:lstStyle/>
                    <a:p>
                      <a:r>
                        <a:rPr lang="tr-TR" dirty="0" smtClean="0"/>
                        <a:t>EBE YARDIMCILIĞI</a:t>
                      </a:r>
                      <a:endParaRPr lang="tr-TR" dirty="0"/>
                    </a:p>
                  </a:txBody>
                  <a:tcPr/>
                </a:tc>
                <a:tc>
                  <a:txBody>
                    <a:bodyPr/>
                    <a:lstStyle/>
                    <a:p>
                      <a:r>
                        <a:rPr lang="tr-TR" dirty="0" smtClean="0"/>
                        <a:t>%15</a:t>
                      </a:r>
                      <a:endParaRPr lang="tr-TR" dirty="0"/>
                    </a:p>
                  </a:txBody>
                  <a:tcPr/>
                </a:tc>
                <a:tc>
                  <a:txBody>
                    <a:bodyPr/>
                    <a:lstStyle/>
                    <a:p>
                      <a:r>
                        <a:rPr lang="tr-TR" dirty="0" smtClean="0"/>
                        <a:t>10-11</a:t>
                      </a:r>
                      <a:endParaRPr lang="tr-TR" dirty="0"/>
                    </a:p>
                  </a:txBody>
                  <a:tcPr/>
                </a:tc>
                <a:tc>
                  <a:txBody>
                    <a:bodyPr/>
                    <a:lstStyle/>
                    <a:p>
                      <a:r>
                        <a:rPr lang="tr-TR" dirty="0" smtClean="0"/>
                        <a:t>1</a:t>
                      </a:r>
                      <a:endParaRPr lang="tr-TR" dirty="0"/>
                    </a:p>
                  </a:txBody>
                  <a:tcPr/>
                </a:tc>
              </a:tr>
              <a:tr h="370976">
                <a:tc gridSpan="4">
                  <a:txBody>
                    <a:bodyPr/>
                    <a:lstStyle/>
                    <a:p>
                      <a:r>
                        <a:rPr lang="tr-TR" dirty="0" smtClean="0"/>
                        <a:t>NOT: DALLAR  ARASINDA</a:t>
                      </a:r>
                      <a:r>
                        <a:rPr lang="tr-TR" baseline="0" dirty="0" smtClean="0"/>
                        <a:t> DEĞİŞİKLİK YAPILAMAZ</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976">
                <a:tc gridSpan="4">
                  <a:txBody>
                    <a:bodyPr/>
                    <a:lstStyle/>
                    <a:p>
                      <a:r>
                        <a:rPr lang="tr-TR" dirty="0" smtClean="0"/>
                        <a:t>NOT:</a:t>
                      </a:r>
                      <a:r>
                        <a:rPr lang="tr-TR" baseline="0" dirty="0" smtClean="0"/>
                        <a:t> </a:t>
                      </a:r>
                      <a:r>
                        <a:rPr lang="tr-TR" baseline="0" dirty="0" smtClean="0"/>
                        <a:t>5-8 </a:t>
                      </a:r>
                      <a:r>
                        <a:rPr lang="tr-TR" baseline="0" dirty="0" smtClean="0"/>
                        <a:t>ÖĞRENCİYLE DALLAR AÇILABİLİR.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49208">
                <a:tc gridSpan="4">
                  <a:txBody>
                    <a:bodyPr/>
                    <a:lstStyle/>
                    <a:p>
                      <a:r>
                        <a:rPr lang="tr-TR" dirty="0" smtClean="0"/>
                        <a:t>NOT: DAL</a:t>
                      </a:r>
                      <a:r>
                        <a:rPr lang="tr-TR" baseline="0" dirty="0" smtClean="0"/>
                        <a:t> SEÇİMLERİNDE 9 VE 10. SINIF NOTLARI ESAS ALINIR. PUAN ÜSTÜNLÜĞÜ GEÇERLİDİR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976">
                <a:tc gridSpan="4">
                  <a:txBody>
                    <a:bodyPr/>
                    <a:lstStyle/>
                    <a:p>
                      <a:r>
                        <a:rPr lang="tr-TR" dirty="0" smtClean="0"/>
                        <a:t>NOT:</a:t>
                      </a:r>
                      <a:r>
                        <a:rPr lang="tr-TR" baseline="0" dirty="0" smtClean="0"/>
                        <a:t> STAJLAR 12. SINIFTA OKUL DÖNEMİ İÇERİSİNDE YAPILIR. HAFTALIK 24 SAATTİR.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976">
                <a:tc gridSpan="4">
                  <a:txBody>
                    <a:bodyPr/>
                    <a:lstStyle/>
                    <a:p>
                      <a:r>
                        <a:rPr lang="tr-TR" dirty="0" smtClean="0"/>
                        <a:t>12</a:t>
                      </a:r>
                      <a:r>
                        <a:rPr lang="tr-TR" baseline="0" dirty="0" smtClean="0"/>
                        <a:t>. SINIFTA HAFTANIN 2 GÜNÜ OKUL 3 GÜNÜ İŞLETMELERDE STAJ OLARAK GEÇER.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976">
                <a:tc gridSpan="4">
                  <a:txBody>
                    <a:bodyPr/>
                    <a:lstStyle/>
                    <a:p>
                      <a:r>
                        <a:rPr lang="tr-TR" dirty="0" smtClean="0"/>
                        <a:t>NOT: 400-450 TL ARASI STAJYER ÖĞRENCİYE ÜCRET ÖDENİR.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976">
                <a:tc gridSpan="4">
                  <a:txBody>
                    <a:bodyPr/>
                    <a:lstStyle/>
                    <a:p>
                      <a:r>
                        <a:rPr lang="tr-TR" dirty="0" smtClean="0"/>
                        <a:t>NOT: STAJLAR DEVLET HAST. VE AİLE HEKİMLİKLERİNDE DE YAPILABİLİR.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976">
                <a:tc gridSpan="4">
                  <a:txBody>
                    <a:bodyPr/>
                    <a:lstStyle/>
                    <a:p>
                      <a:r>
                        <a:rPr lang="tr-TR" dirty="0" smtClean="0"/>
                        <a:t>NOT: EBE YARDIMCILIĞINA SADECE KIZ ÖĞRENCİLER ALINIR.</a:t>
                      </a:r>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7"/>
          <a:ext cx="9144000" cy="6715143"/>
        </p:xfrm>
        <a:graphic>
          <a:graphicData uri="http://schemas.openxmlformats.org/drawingml/2006/table">
            <a:tbl>
              <a:tblPr firstRow="1" bandRow="1">
                <a:tableStyleId>{5C22544A-7EE6-4342-B048-85BDC9FD1C3A}</a:tableStyleId>
              </a:tblPr>
              <a:tblGrid>
                <a:gridCol w="2286000"/>
                <a:gridCol w="2286000"/>
                <a:gridCol w="2286000"/>
                <a:gridCol w="2286000"/>
              </a:tblGrid>
              <a:tr h="486398">
                <a:tc>
                  <a:txBody>
                    <a:bodyPr/>
                    <a:lstStyle/>
                    <a:p>
                      <a:r>
                        <a:rPr lang="tr-TR" sz="1200" dirty="0" smtClean="0"/>
                        <a:t>EBE</a:t>
                      </a:r>
                      <a:r>
                        <a:rPr lang="tr-TR" sz="1200" baseline="0" dirty="0" smtClean="0"/>
                        <a:t> </a:t>
                      </a:r>
                      <a:r>
                        <a:rPr lang="tr-TR" sz="1200" dirty="0" smtClean="0"/>
                        <a:t>YARDIMCILIĞI</a:t>
                      </a:r>
                    </a:p>
                    <a:p>
                      <a:r>
                        <a:rPr lang="tr-TR" sz="1200" dirty="0" smtClean="0"/>
                        <a:t>11.SINIF</a:t>
                      </a:r>
                      <a:endParaRPr lang="tr-TR" sz="1200" dirty="0"/>
                    </a:p>
                  </a:txBody>
                  <a:tcPr/>
                </a:tc>
                <a:tc>
                  <a:txBody>
                    <a:bodyPr/>
                    <a:lstStyle/>
                    <a:p>
                      <a:r>
                        <a:rPr lang="tr-TR" sz="1200" dirty="0" smtClean="0"/>
                        <a:t>EBE YARDIMCILIĞI</a:t>
                      </a:r>
                    </a:p>
                    <a:p>
                      <a:r>
                        <a:rPr lang="tr-TR" sz="1200" dirty="0" smtClean="0"/>
                        <a:t>12. SINIFLAR</a:t>
                      </a:r>
                      <a:endParaRPr lang="tr-TR" sz="1200" dirty="0"/>
                    </a:p>
                  </a:txBody>
                  <a:tcPr/>
                </a:tc>
                <a:tc>
                  <a:txBody>
                    <a:bodyPr/>
                    <a:lstStyle/>
                    <a:p>
                      <a:r>
                        <a:rPr lang="tr-TR" sz="1200" dirty="0" smtClean="0"/>
                        <a:t>HEMŞİRE</a:t>
                      </a:r>
                      <a:r>
                        <a:rPr lang="tr-TR" sz="1200" baseline="0" dirty="0" smtClean="0"/>
                        <a:t> YARDIMCILIĞI</a:t>
                      </a:r>
                      <a:endParaRPr lang="tr-TR" sz="1200" dirty="0" smtClean="0"/>
                    </a:p>
                    <a:p>
                      <a:r>
                        <a:rPr lang="tr-TR" sz="1200" dirty="0" smtClean="0"/>
                        <a:t>11. SINIF DERSLER</a:t>
                      </a:r>
                      <a:endParaRPr lang="tr-TR" sz="1200" dirty="0"/>
                    </a:p>
                  </a:txBody>
                  <a:tcPr/>
                </a:tc>
                <a:tc>
                  <a:txBody>
                    <a:bodyPr/>
                    <a:lstStyle/>
                    <a:p>
                      <a:r>
                        <a:rPr lang="tr-TR" sz="1200" dirty="0" smtClean="0"/>
                        <a:t>HEMŞİRE YARDIMCILIĞI</a:t>
                      </a:r>
                    </a:p>
                    <a:p>
                      <a:r>
                        <a:rPr lang="tr-TR" sz="1200" dirty="0" smtClean="0"/>
                        <a:t>12.SINIF DERSLER</a:t>
                      </a:r>
                      <a:endParaRPr lang="tr-TR" sz="1200" dirty="0"/>
                    </a:p>
                  </a:txBody>
                  <a:tcPr/>
                </a:tc>
              </a:tr>
              <a:tr h="291839">
                <a:tc>
                  <a:txBody>
                    <a:bodyPr/>
                    <a:lstStyle/>
                    <a:p>
                      <a:r>
                        <a:rPr lang="tr-TR" sz="1200" dirty="0" smtClean="0"/>
                        <a:t>TÜRK DİLİ--5</a:t>
                      </a:r>
                      <a:endParaRPr lang="tr-TR" sz="1200" dirty="0"/>
                    </a:p>
                  </a:txBody>
                  <a:tcPr/>
                </a:tc>
                <a:tc>
                  <a:txBody>
                    <a:bodyPr/>
                    <a:lstStyle/>
                    <a:p>
                      <a:r>
                        <a:rPr lang="tr-TR" sz="1200" dirty="0" smtClean="0"/>
                        <a:t>TÜRK DİLİ--5</a:t>
                      </a:r>
                      <a:endParaRPr lang="tr-TR" sz="1200" dirty="0"/>
                    </a:p>
                  </a:txBody>
                  <a:tcPr/>
                </a:tc>
                <a:tc>
                  <a:txBody>
                    <a:bodyPr/>
                    <a:lstStyle/>
                    <a:p>
                      <a:r>
                        <a:rPr lang="tr-TR" sz="1200" dirty="0" smtClean="0"/>
                        <a:t>TÜRK DİLİ--5</a:t>
                      </a:r>
                      <a:endParaRPr lang="tr-TR" sz="1200" dirty="0"/>
                    </a:p>
                  </a:txBody>
                  <a:tcPr/>
                </a:tc>
                <a:tc>
                  <a:txBody>
                    <a:bodyPr/>
                    <a:lstStyle/>
                    <a:p>
                      <a:r>
                        <a:rPr lang="tr-TR" sz="1200" dirty="0" smtClean="0"/>
                        <a:t>TÜRK DİLİ--5</a:t>
                      </a:r>
                      <a:endParaRPr lang="tr-TR" sz="1200" dirty="0"/>
                    </a:p>
                  </a:txBody>
                  <a:tcPr/>
                </a:tc>
              </a:tr>
              <a:tr h="291839">
                <a:tc>
                  <a:txBody>
                    <a:bodyPr/>
                    <a:lstStyle/>
                    <a:p>
                      <a:r>
                        <a:rPr lang="tr-TR" sz="1200" dirty="0" smtClean="0"/>
                        <a:t>DİKAB--2</a:t>
                      </a:r>
                      <a:endParaRPr lang="tr-TR" sz="1200" dirty="0"/>
                    </a:p>
                  </a:txBody>
                  <a:tcPr/>
                </a:tc>
                <a:tc>
                  <a:txBody>
                    <a:bodyPr/>
                    <a:lstStyle/>
                    <a:p>
                      <a:r>
                        <a:rPr lang="tr-TR" sz="1200" dirty="0" smtClean="0"/>
                        <a:t>DİKAB --2</a:t>
                      </a:r>
                      <a:endParaRPr lang="tr-TR" sz="1200" dirty="0"/>
                    </a:p>
                  </a:txBody>
                  <a:tcPr/>
                </a:tc>
                <a:tc>
                  <a:txBody>
                    <a:bodyPr/>
                    <a:lstStyle/>
                    <a:p>
                      <a:r>
                        <a:rPr lang="tr-TR" sz="1200" dirty="0" smtClean="0"/>
                        <a:t>DİKAB--2</a:t>
                      </a:r>
                      <a:endParaRPr lang="tr-TR" sz="1200" dirty="0"/>
                    </a:p>
                  </a:txBody>
                  <a:tcPr/>
                </a:tc>
                <a:tc>
                  <a:txBody>
                    <a:bodyPr/>
                    <a:lstStyle/>
                    <a:p>
                      <a:r>
                        <a:rPr lang="tr-TR" sz="1200" dirty="0" smtClean="0"/>
                        <a:t>DİKAB --2</a:t>
                      </a:r>
                      <a:endParaRPr lang="tr-TR" sz="1200" dirty="0"/>
                    </a:p>
                  </a:txBody>
                  <a:tcPr/>
                </a:tc>
              </a:tr>
              <a:tr h="486398">
                <a:tc>
                  <a:txBody>
                    <a:bodyPr/>
                    <a:lstStyle/>
                    <a:p>
                      <a:r>
                        <a:rPr lang="tr-TR" sz="1200" dirty="0" smtClean="0"/>
                        <a:t>TARİH--2</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TC. İNK.--2</a:t>
                      </a:r>
                    </a:p>
                    <a:p>
                      <a:endParaRPr lang="tr-TR" sz="1200" dirty="0"/>
                    </a:p>
                  </a:txBody>
                  <a:tcPr/>
                </a:tc>
                <a:tc>
                  <a:txBody>
                    <a:bodyPr/>
                    <a:lstStyle/>
                    <a:p>
                      <a:r>
                        <a:rPr lang="tr-TR" sz="1200" dirty="0" smtClean="0"/>
                        <a:t>TARİH--2</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TC. İNK.--2</a:t>
                      </a:r>
                    </a:p>
                    <a:p>
                      <a:endParaRPr lang="tr-TR" sz="1200" dirty="0"/>
                    </a:p>
                  </a:txBody>
                  <a:tcPr/>
                </a:tc>
              </a:tr>
              <a:tr h="291839">
                <a:tc>
                  <a:txBody>
                    <a:bodyPr/>
                    <a:lstStyle/>
                    <a:p>
                      <a:r>
                        <a:rPr lang="tr-TR" sz="1200" dirty="0" smtClean="0"/>
                        <a:t>İNG--2</a:t>
                      </a:r>
                      <a:endParaRPr lang="tr-TR" sz="1200" dirty="0"/>
                    </a:p>
                  </a:txBody>
                  <a:tcPr/>
                </a:tc>
                <a:tc>
                  <a:txBody>
                    <a:bodyPr/>
                    <a:lstStyle/>
                    <a:p>
                      <a:r>
                        <a:rPr lang="tr-TR" sz="1200" dirty="0" smtClean="0"/>
                        <a:t>İNG--2</a:t>
                      </a:r>
                      <a:endParaRPr lang="tr-TR" sz="1200" dirty="0"/>
                    </a:p>
                  </a:txBody>
                  <a:tcPr/>
                </a:tc>
                <a:tc>
                  <a:txBody>
                    <a:bodyPr/>
                    <a:lstStyle/>
                    <a:p>
                      <a:r>
                        <a:rPr lang="tr-TR" sz="1200" dirty="0" smtClean="0"/>
                        <a:t>İNG--2</a:t>
                      </a:r>
                      <a:endParaRPr lang="tr-TR" sz="1200" dirty="0"/>
                    </a:p>
                  </a:txBody>
                  <a:tcPr/>
                </a:tc>
                <a:tc>
                  <a:txBody>
                    <a:bodyPr/>
                    <a:lstStyle/>
                    <a:p>
                      <a:r>
                        <a:rPr lang="tr-TR" sz="1200" dirty="0" smtClean="0"/>
                        <a:t>İNG--2</a:t>
                      </a:r>
                      <a:endParaRPr lang="tr-TR" sz="1200" dirty="0"/>
                    </a:p>
                  </a:txBody>
                  <a:tcPr/>
                </a:tc>
              </a:tr>
              <a:tr h="291839">
                <a:tc>
                  <a:txBody>
                    <a:bodyPr/>
                    <a:lstStyle/>
                    <a:p>
                      <a:r>
                        <a:rPr lang="tr-TR" sz="1200" dirty="0" smtClean="0"/>
                        <a:t>BEDEN--2</a:t>
                      </a:r>
                      <a:endParaRPr lang="tr-TR" sz="1200" dirty="0"/>
                    </a:p>
                  </a:txBody>
                  <a:tcPr/>
                </a:tc>
                <a:tc>
                  <a:txBody>
                    <a:bodyPr/>
                    <a:lstStyle/>
                    <a:p>
                      <a:endParaRPr lang="tr-TR" sz="1200" dirty="0"/>
                    </a:p>
                  </a:txBody>
                  <a:tcPr/>
                </a:tc>
                <a:tc>
                  <a:txBody>
                    <a:bodyPr/>
                    <a:lstStyle/>
                    <a:p>
                      <a:r>
                        <a:rPr lang="tr-TR" sz="1200" dirty="0" smtClean="0"/>
                        <a:t>BEDEN--2</a:t>
                      </a:r>
                      <a:endParaRPr lang="tr-TR" sz="1200" dirty="0"/>
                    </a:p>
                  </a:txBody>
                  <a:tcPr/>
                </a:tc>
                <a:tc>
                  <a:txBody>
                    <a:bodyPr/>
                    <a:lstStyle/>
                    <a:p>
                      <a:endParaRPr lang="tr-TR" sz="1200" dirty="0"/>
                    </a:p>
                  </a:txBody>
                  <a:tcPr/>
                </a:tc>
              </a:tr>
              <a:tr h="291839">
                <a:tc>
                  <a:txBody>
                    <a:bodyPr/>
                    <a:lstStyle/>
                    <a:p>
                      <a:r>
                        <a:rPr lang="tr-TR" sz="1200" dirty="0" smtClean="0"/>
                        <a:t>FELSEFE--2</a:t>
                      </a:r>
                      <a:endParaRPr lang="tr-TR" sz="1200" dirty="0"/>
                    </a:p>
                  </a:txBody>
                  <a:tcPr/>
                </a:tc>
                <a:tc>
                  <a:txBody>
                    <a:bodyPr/>
                    <a:lstStyle/>
                    <a:p>
                      <a:endParaRPr lang="tr-TR" sz="1200" dirty="0"/>
                    </a:p>
                  </a:txBody>
                  <a:tcPr/>
                </a:tc>
                <a:tc>
                  <a:txBody>
                    <a:bodyPr/>
                    <a:lstStyle/>
                    <a:p>
                      <a:r>
                        <a:rPr lang="tr-TR" sz="1200" dirty="0" smtClean="0"/>
                        <a:t>FELSEFE--2</a:t>
                      </a:r>
                      <a:endParaRPr lang="tr-TR" sz="1200" dirty="0"/>
                    </a:p>
                  </a:txBody>
                  <a:tcPr/>
                </a:tc>
                <a:tc>
                  <a:txBody>
                    <a:bodyPr/>
                    <a:lstStyle/>
                    <a:p>
                      <a:endParaRPr lang="tr-TR" sz="1200" dirty="0"/>
                    </a:p>
                  </a:txBody>
                  <a:tcPr/>
                </a:tc>
              </a:tr>
              <a:tr h="291839">
                <a:tc>
                  <a:txBody>
                    <a:bodyPr/>
                    <a:lstStyle/>
                    <a:p>
                      <a:r>
                        <a:rPr lang="tr-TR" sz="1200" dirty="0" smtClean="0"/>
                        <a:t>SAĞLIK</a:t>
                      </a:r>
                      <a:r>
                        <a:rPr lang="tr-TR" sz="1200" baseline="0" dirty="0" smtClean="0"/>
                        <a:t> ALAN/DAL DERSLERİ</a:t>
                      </a:r>
                      <a:endParaRPr lang="tr-TR" sz="1200" dirty="0"/>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SAĞLIK</a:t>
                      </a:r>
                      <a:r>
                        <a:rPr lang="tr-TR" sz="1200" baseline="0" dirty="0" smtClean="0"/>
                        <a:t> ALAN/DAL DERSLERİ</a:t>
                      </a:r>
                      <a:endParaRPr lang="tr-TR" sz="1200" dirty="0" smtClean="0"/>
                    </a:p>
                  </a:txBody>
                  <a:tcPr>
                    <a:solidFill>
                      <a:schemeClr val="accent2">
                        <a:lumMod val="60000"/>
                        <a:lumOff val="40000"/>
                      </a:schemeClr>
                    </a:solidFill>
                  </a:tcPr>
                </a:tc>
                <a:tc>
                  <a:txBody>
                    <a:bodyPr/>
                    <a:lstStyle/>
                    <a:p>
                      <a:r>
                        <a:rPr lang="tr-TR" sz="1200" dirty="0" smtClean="0"/>
                        <a:t>SAĞLIK</a:t>
                      </a:r>
                      <a:r>
                        <a:rPr lang="tr-TR" sz="1200" baseline="0" dirty="0" smtClean="0"/>
                        <a:t> ALAN/DAL DERSLERİ</a:t>
                      </a:r>
                      <a:endParaRPr lang="tr-TR" sz="1200" dirty="0"/>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SAĞLIK</a:t>
                      </a:r>
                      <a:r>
                        <a:rPr lang="tr-TR" sz="1200" baseline="0" dirty="0" smtClean="0"/>
                        <a:t> ALAN/DAL DERSLERİ</a:t>
                      </a:r>
                      <a:endParaRPr lang="tr-TR" sz="1200" dirty="0" smtClean="0"/>
                    </a:p>
                  </a:txBody>
                  <a:tcPr>
                    <a:solidFill>
                      <a:schemeClr val="accent2">
                        <a:lumMod val="60000"/>
                        <a:lumOff val="40000"/>
                      </a:schemeClr>
                    </a:solidFill>
                  </a:tcPr>
                </a:tc>
              </a:tr>
              <a:tr h="391967">
                <a:tc>
                  <a:txBody>
                    <a:bodyPr/>
                    <a:lstStyle/>
                    <a:p>
                      <a:r>
                        <a:rPr lang="tr-TR" sz="1200" dirty="0" smtClean="0"/>
                        <a:t>HASTANIN KİŞİSEL BAK--2</a:t>
                      </a:r>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c>
                  <a:txBody>
                    <a:bodyPr/>
                    <a:lstStyle/>
                    <a:p>
                      <a:r>
                        <a:rPr lang="tr-TR" sz="1200" dirty="0" smtClean="0"/>
                        <a:t>HASTANIN KİŞİSEL BAK--2</a:t>
                      </a:r>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r>
              <a:tr h="291839">
                <a:tc>
                  <a:txBody>
                    <a:bodyPr/>
                    <a:lstStyle/>
                    <a:p>
                      <a:r>
                        <a:rPr lang="tr-TR" sz="1200" dirty="0" smtClean="0"/>
                        <a:t>İLK YARDIM--2</a:t>
                      </a:r>
                      <a:endParaRPr lang="tr-TR" sz="1200" dirty="0"/>
                    </a:p>
                  </a:txBody>
                  <a:tcPr>
                    <a:solidFill>
                      <a:schemeClr val="accent5">
                        <a:lumMod val="60000"/>
                        <a:lumOff val="40000"/>
                      </a:schemeClr>
                    </a:solidFill>
                  </a:tcPr>
                </a:tc>
                <a:tc>
                  <a:txBody>
                    <a:bodyPr/>
                    <a:lstStyle/>
                    <a:p>
                      <a:endParaRPr lang="tr-TR" sz="1200" dirty="0"/>
                    </a:p>
                  </a:txBody>
                  <a:tcPr>
                    <a:solidFill>
                      <a:schemeClr val="accent5">
                        <a:lumMod val="60000"/>
                        <a:lumOff val="40000"/>
                      </a:schemeClr>
                    </a:solidFill>
                  </a:tcPr>
                </a:tc>
                <a:tc>
                  <a:txBody>
                    <a:bodyPr/>
                    <a:lstStyle/>
                    <a:p>
                      <a:r>
                        <a:rPr lang="tr-TR" sz="1200" dirty="0" smtClean="0"/>
                        <a:t>İLK YARDIM--2</a:t>
                      </a:r>
                      <a:endParaRPr lang="tr-TR" sz="1200" dirty="0"/>
                    </a:p>
                  </a:txBody>
                  <a:tcPr>
                    <a:solidFill>
                      <a:schemeClr val="accent5">
                        <a:lumMod val="60000"/>
                        <a:lumOff val="40000"/>
                      </a:schemeClr>
                    </a:solidFill>
                  </a:tcPr>
                </a:tc>
                <a:tc>
                  <a:txBody>
                    <a:bodyPr/>
                    <a:lstStyle/>
                    <a:p>
                      <a:endParaRPr lang="tr-TR" sz="1200" dirty="0"/>
                    </a:p>
                  </a:txBody>
                  <a:tcPr>
                    <a:solidFill>
                      <a:schemeClr val="accent5">
                        <a:lumMod val="60000"/>
                        <a:lumOff val="40000"/>
                      </a:schemeClr>
                    </a:solidFill>
                  </a:tcPr>
                </a:tc>
              </a:tr>
              <a:tr h="291839">
                <a:tc>
                  <a:txBody>
                    <a:bodyPr/>
                    <a:lstStyle/>
                    <a:p>
                      <a:r>
                        <a:rPr lang="tr-TR" sz="1200" dirty="0" smtClean="0"/>
                        <a:t>ASEPTİK UYG.--2</a:t>
                      </a:r>
                      <a:endParaRPr lang="tr-TR" sz="1200" dirty="0"/>
                    </a:p>
                  </a:txBody>
                  <a:tcPr>
                    <a:solidFill>
                      <a:schemeClr val="accent5">
                        <a:lumMod val="20000"/>
                        <a:lumOff val="80000"/>
                      </a:schemeClr>
                    </a:solidFill>
                  </a:tcPr>
                </a:tc>
                <a:tc>
                  <a:txBody>
                    <a:bodyPr/>
                    <a:lstStyle/>
                    <a:p>
                      <a:r>
                        <a:rPr lang="tr-TR" sz="1200" dirty="0" smtClean="0"/>
                        <a:t>SAĞLIK HİZMET.</a:t>
                      </a:r>
                      <a:r>
                        <a:rPr lang="tr-TR" sz="1200" baseline="0" dirty="0" smtClean="0"/>
                        <a:t> İLETİŞİM--2</a:t>
                      </a:r>
                      <a:endParaRPr lang="tr-TR" sz="1200" dirty="0"/>
                    </a:p>
                  </a:txBody>
                  <a:tcPr>
                    <a:solidFill>
                      <a:schemeClr val="accent5">
                        <a:lumMod val="20000"/>
                        <a:lumOff val="80000"/>
                      </a:schemeClr>
                    </a:solidFill>
                  </a:tcPr>
                </a:tc>
                <a:tc>
                  <a:txBody>
                    <a:bodyPr/>
                    <a:lstStyle/>
                    <a:p>
                      <a:r>
                        <a:rPr lang="tr-TR" sz="1200" dirty="0" smtClean="0"/>
                        <a:t>ASEPTİK UYG.--2</a:t>
                      </a:r>
                      <a:endParaRPr lang="tr-TR" sz="1200" dirty="0"/>
                    </a:p>
                  </a:txBody>
                  <a:tcPr>
                    <a:solidFill>
                      <a:schemeClr val="accent5">
                        <a:lumMod val="20000"/>
                        <a:lumOff val="80000"/>
                      </a:schemeClr>
                    </a:solidFill>
                  </a:tcPr>
                </a:tc>
                <a:tc>
                  <a:txBody>
                    <a:bodyPr/>
                    <a:lstStyle/>
                    <a:p>
                      <a:r>
                        <a:rPr lang="tr-TR" sz="1200" dirty="0" smtClean="0"/>
                        <a:t>SAĞLIK HİZMET.</a:t>
                      </a:r>
                      <a:r>
                        <a:rPr lang="tr-TR" sz="1200" baseline="0" dirty="0" smtClean="0"/>
                        <a:t> İLETİŞİM--2</a:t>
                      </a:r>
                      <a:endParaRPr lang="tr-TR" sz="1200" dirty="0"/>
                    </a:p>
                  </a:txBody>
                  <a:tcPr>
                    <a:solidFill>
                      <a:schemeClr val="accent5">
                        <a:lumMod val="20000"/>
                        <a:lumOff val="80000"/>
                      </a:schemeClr>
                    </a:solidFill>
                  </a:tcPr>
                </a:tc>
              </a:tr>
              <a:tr h="291839">
                <a:tc>
                  <a:txBody>
                    <a:bodyPr/>
                    <a:lstStyle/>
                    <a:p>
                      <a:r>
                        <a:rPr lang="tr-TR" sz="1200" dirty="0" smtClean="0"/>
                        <a:t>ENFEKSİYON HAST.-2</a:t>
                      </a:r>
                      <a:endParaRPr lang="tr-TR"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SAĞLIK PSİKOLOJİSİ--2</a:t>
                      </a:r>
                    </a:p>
                  </a:txBody>
                  <a:tcPr>
                    <a:solidFill>
                      <a:schemeClr val="accent5">
                        <a:lumMod val="60000"/>
                        <a:lumOff val="40000"/>
                      </a:schemeClr>
                    </a:solidFill>
                  </a:tcPr>
                </a:tc>
                <a:tc>
                  <a:txBody>
                    <a:bodyPr/>
                    <a:lstStyle/>
                    <a:p>
                      <a:r>
                        <a:rPr lang="tr-TR" sz="1200" dirty="0" smtClean="0"/>
                        <a:t>ENFEKSİYON HAST.-2</a:t>
                      </a:r>
                      <a:endParaRPr lang="tr-TR" sz="1200"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SAĞLIK PSİKOLOJİSİ--2</a:t>
                      </a:r>
                    </a:p>
                  </a:txBody>
                  <a:tcPr>
                    <a:solidFill>
                      <a:schemeClr val="accent5">
                        <a:lumMod val="60000"/>
                        <a:lumOff val="40000"/>
                      </a:schemeClr>
                    </a:solidFill>
                  </a:tcPr>
                </a:tc>
              </a:tr>
              <a:tr h="486398">
                <a:tc>
                  <a:txBody>
                    <a:bodyPr/>
                    <a:lstStyle/>
                    <a:p>
                      <a:r>
                        <a:rPr lang="tr-TR" sz="1200" dirty="0" smtClean="0"/>
                        <a:t>SİSTEM HAST.--2</a:t>
                      </a:r>
                      <a:endParaRPr lang="tr-TR" sz="1200"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İŞLETMELERDE EĞİTİM--24</a:t>
                      </a:r>
                    </a:p>
                  </a:txBody>
                  <a:tcPr>
                    <a:solidFill>
                      <a:schemeClr val="accent5">
                        <a:lumMod val="20000"/>
                        <a:lumOff val="80000"/>
                      </a:schemeClr>
                    </a:solidFill>
                  </a:tcPr>
                </a:tc>
                <a:tc>
                  <a:txBody>
                    <a:bodyPr/>
                    <a:lstStyle/>
                    <a:p>
                      <a:r>
                        <a:rPr lang="tr-TR" sz="1200" dirty="0" smtClean="0"/>
                        <a:t>SİSTEM HAST.--2</a:t>
                      </a:r>
                      <a:endParaRPr lang="tr-TR" sz="1200"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İŞLETMELERDE EĞİTİM--24</a:t>
                      </a:r>
                    </a:p>
                    <a:p>
                      <a:endParaRPr lang="tr-TR" sz="1200" dirty="0"/>
                    </a:p>
                  </a:txBody>
                  <a:tcPr>
                    <a:solidFill>
                      <a:schemeClr val="accent5">
                        <a:lumMod val="20000"/>
                        <a:lumOff val="80000"/>
                      </a:schemeClr>
                    </a:solidFill>
                  </a:tcPr>
                </a:tc>
              </a:tr>
              <a:tr h="486398">
                <a:tc>
                  <a:txBody>
                    <a:bodyPr/>
                    <a:lstStyle/>
                    <a:p>
                      <a:r>
                        <a:rPr lang="tr-TR" sz="1200" dirty="0" smtClean="0"/>
                        <a:t>DOĞUM ÖNCESİ İZLEME VE DOĞUM-3</a:t>
                      </a:r>
                      <a:endParaRPr lang="tr-TR" sz="1200" dirty="0"/>
                    </a:p>
                  </a:txBody>
                  <a:tcPr>
                    <a:solidFill>
                      <a:schemeClr val="accent5">
                        <a:lumMod val="60000"/>
                        <a:lumOff val="40000"/>
                      </a:schemeClr>
                    </a:solidFill>
                  </a:tcPr>
                </a:tc>
                <a:tc>
                  <a:txBody>
                    <a:bodyPr/>
                    <a:lstStyle/>
                    <a:p>
                      <a:endParaRPr lang="tr-TR" sz="1200" dirty="0"/>
                    </a:p>
                  </a:txBody>
                  <a:tcPr>
                    <a:solidFill>
                      <a:schemeClr val="accent5">
                        <a:lumMod val="60000"/>
                        <a:lumOff val="40000"/>
                      </a:schemeClr>
                    </a:solidFill>
                  </a:tcPr>
                </a:tc>
                <a:tc>
                  <a:txBody>
                    <a:bodyPr/>
                    <a:lstStyle/>
                    <a:p>
                      <a:r>
                        <a:rPr lang="tr-TR" sz="1200" dirty="0" smtClean="0"/>
                        <a:t>*ÖZEL BAKIM UYG-2</a:t>
                      </a:r>
                      <a:endParaRPr lang="tr-TR" sz="1200" dirty="0"/>
                    </a:p>
                  </a:txBody>
                  <a:tcPr>
                    <a:solidFill>
                      <a:schemeClr val="accent5">
                        <a:lumMod val="60000"/>
                        <a:lumOff val="40000"/>
                      </a:schemeClr>
                    </a:solidFill>
                  </a:tcPr>
                </a:tc>
                <a:tc>
                  <a:txBody>
                    <a:bodyPr/>
                    <a:lstStyle/>
                    <a:p>
                      <a:endParaRPr lang="tr-TR" sz="1200" dirty="0"/>
                    </a:p>
                  </a:txBody>
                  <a:tcPr>
                    <a:solidFill>
                      <a:schemeClr val="accent5">
                        <a:lumMod val="60000"/>
                        <a:lumOff val="40000"/>
                      </a:schemeClr>
                    </a:solidFill>
                  </a:tcPr>
                </a:tc>
              </a:tr>
              <a:tr h="291839">
                <a:tc>
                  <a:txBody>
                    <a:bodyPr/>
                    <a:lstStyle/>
                    <a:p>
                      <a:r>
                        <a:rPr lang="tr-TR" sz="1200" dirty="0" smtClean="0"/>
                        <a:t>KADIN HAST-3</a:t>
                      </a:r>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c>
                  <a:txBody>
                    <a:bodyPr/>
                    <a:lstStyle/>
                    <a:p>
                      <a:r>
                        <a:rPr lang="tr-TR" sz="1200" dirty="0" smtClean="0"/>
                        <a:t>TEMEL İLAÇ BİLG.-2</a:t>
                      </a:r>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r>
              <a:tr h="486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YENİDOĞAN VE ÇOCUK SAĞ.-4</a:t>
                      </a:r>
                    </a:p>
                    <a:p>
                      <a:endParaRPr lang="tr-TR" sz="1200" dirty="0"/>
                    </a:p>
                  </a:txBody>
                  <a:tcPr>
                    <a:solidFill>
                      <a:schemeClr val="accent5">
                        <a:lumMod val="60000"/>
                        <a:lumOff val="40000"/>
                      </a:schemeClr>
                    </a:solidFill>
                  </a:tcPr>
                </a:tc>
                <a:tc>
                  <a:txBody>
                    <a:bodyPr/>
                    <a:lstStyle/>
                    <a:p>
                      <a:endParaRPr lang="tr-TR" sz="1200" dirty="0"/>
                    </a:p>
                  </a:txBody>
                  <a:tcPr>
                    <a:solidFill>
                      <a:schemeClr val="accent5">
                        <a:lumMod val="60000"/>
                        <a:lumOff val="40000"/>
                      </a:schemeClr>
                    </a:solidFill>
                  </a:tcPr>
                </a:tc>
                <a:tc>
                  <a:txBody>
                    <a:bodyPr/>
                    <a:lstStyle/>
                    <a:p>
                      <a:r>
                        <a:rPr lang="tr-TR" sz="1200" dirty="0" smtClean="0"/>
                        <a:t>KADIN HAST-2</a:t>
                      </a:r>
                      <a:endParaRPr lang="tr-TR" sz="1200" dirty="0"/>
                    </a:p>
                  </a:txBody>
                  <a:tcPr>
                    <a:solidFill>
                      <a:schemeClr val="accent5">
                        <a:lumMod val="60000"/>
                        <a:lumOff val="40000"/>
                      </a:schemeClr>
                    </a:solidFill>
                  </a:tcPr>
                </a:tc>
                <a:tc>
                  <a:txBody>
                    <a:bodyPr/>
                    <a:lstStyle/>
                    <a:p>
                      <a:endParaRPr lang="tr-TR" sz="1200" dirty="0"/>
                    </a:p>
                  </a:txBody>
                  <a:tcPr>
                    <a:solidFill>
                      <a:schemeClr val="accent5">
                        <a:lumMod val="60000"/>
                        <a:lumOff val="40000"/>
                      </a:schemeClr>
                    </a:solidFill>
                  </a:tcPr>
                </a:tc>
              </a:tr>
              <a:tr h="486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MESLEKİ HAKLAR-2</a:t>
                      </a:r>
                    </a:p>
                    <a:p>
                      <a:endParaRPr lang="tr-TR" sz="1200" dirty="0"/>
                    </a:p>
                  </a:txBody>
                  <a:tcPr/>
                </a:tc>
                <a:tc>
                  <a:txBody>
                    <a:bodyPr/>
                    <a:lstStyle/>
                    <a:p>
                      <a:endParaRPr lang="tr-TR" sz="1200" dirty="0"/>
                    </a:p>
                  </a:txBody>
                  <a:tcPr/>
                </a:tc>
                <a:tc>
                  <a:txBody>
                    <a:bodyPr/>
                    <a:lstStyle/>
                    <a:p>
                      <a:r>
                        <a:rPr lang="tr-TR" sz="1200" dirty="0" smtClean="0"/>
                        <a:t>YENİDOĞAN VE ÇOCUK SAĞ.-4</a:t>
                      </a:r>
                      <a:endParaRPr lang="tr-TR" sz="1200" dirty="0"/>
                    </a:p>
                  </a:txBody>
                  <a:tcPr>
                    <a:solidFill>
                      <a:schemeClr val="accent5">
                        <a:lumMod val="20000"/>
                        <a:lumOff val="80000"/>
                      </a:schemeClr>
                    </a:solidFill>
                  </a:tcPr>
                </a:tc>
                <a:tc>
                  <a:txBody>
                    <a:bodyPr/>
                    <a:lstStyle/>
                    <a:p>
                      <a:endParaRPr lang="tr-TR" sz="1200" dirty="0"/>
                    </a:p>
                  </a:txBody>
                  <a:tcPr/>
                </a:tc>
              </a:tr>
              <a:tr h="486398">
                <a:tc>
                  <a:txBody>
                    <a:bodyPr/>
                    <a:lstStyle/>
                    <a:p>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MESLEKİ HAKLAR-2</a:t>
                      </a:r>
                    </a:p>
                    <a:p>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1"/>
          <a:ext cx="9144000" cy="7077841"/>
        </p:xfrm>
        <a:graphic>
          <a:graphicData uri="http://schemas.openxmlformats.org/drawingml/2006/table">
            <a:tbl>
              <a:tblPr firstRow="1" bandRow="1">
                <a:tableStyleId>{5C22544A-7EE6-4342-B048-85BDC9FD1C3A}</a:tableStyleId>
              </a:tblPr>
              <a:tblGrid>
                <a:gridCol w="2286000"/>
                <a:gridCol w="2286000"/>
                <a:gridCol w="2286000"/>
                <a:gridCol w="2286000"/>
              </a:tblGrid>
              <a:tr h="589102">
                <a:tc>
                  <a:txBody>
                    <a:bodyPr/>
                    <a:lstStyle/>
                    <a:p>
                      <a:r>
                        <a:rPr lang="tr-TR" sz="1200" dirty="0" smtClean="0"/>
                        <a:t>SAĞLIK</a:t>
                      </a:r>
                      <a:r>
                        <a:rPr lang="tr-TR" sz="1200" baseline="0" dirty="0" smtClean="0"/>
                        <a:t> BAKIM TEKNİSYENLİĞİ</a:t>
                      </a:r>
                      <a:endParaRPr lang="tr-TR" sz="1200" dirty="0" smtClean="0"/>
                    </a:p>
                    <a:p>
                      <a:r>
                        <a:rPr lang="tr-TR" sz="1200" dirty="0" smtClean="0"/>
                        <a:t>11.SINIF</a:t>
                      </a:r>
                      <a:endParaRPr lang="tr-TR" sz="1200" dirty="0"/>
                    </a:p>
                  </a:txBody>
                  <a:tcPr/>
                </a:tc>
                <a:tc>
                  <a:txBody>
                    <a:bodyPr/>
                    <a:lstStyle/>
                    <a:p>
                      <a:r>
                        <a:rPr lang="tr-TR" sz="1200" dirty="0" smtClean="0"/>
                        <a:t>SAĞLIK BAKIM TEKNİSYENLİĞİ</a:t>
                      </a:r>
                    </a:p>
                    <a:p>
                      <a:r>
                        <a:rPr lang="tr-TR" sz="1200" dirty="0" smtClean="0"/>
                        <a:t>12 SINIFLAR</a:t>
                      </a:r>
                      <a:endParaRPr lang="tr-TR" sz="1200" dirty="0"/>
                    </a:p>
                  </a:txBody>
                  <a:tcPr/>
                </a:tc>
                <a:tc>
                  <a:txBody>
                    <a:bodyPr/>
                    <a:lstStyle/>
                    <a:p>
                      <a:r>
                        <a:rPr lang="tr-TR" sz="1200" dirty="0" smtClean="0"/>
                        <a:t>SEÇMELİ DERSLER</a:t>
                      </a:r>
                    </a:p>
                    <a:p>
                      <a:r>
                        <a:rPr lang="tr-TR" sz="1200" dirty="0" smtClean="0"/>
                        <a:t>11 .SINIF</a:t>
                      </a:r>
                      <a:endParaRPr lang="tr-TR" sz="1200" dirty="0"/>
                    </a:p>
                  </a:txBody>
                  <a:tcPr/>
                </a:tc>
                <a:tc>
                  <a:txBody>
                    <a:bodyPr/>
                    <a:lstStyle/>
                    <a:p>
                      <a:r>
                        <a:rPr lang="tr-TR" sz="1200" dirty="0" smtClean="0"/>
                        <a:t>SEÇMELİ DERSLER</a:t>
                      </a:r>
                    </a:p>
                    <a:p>
                      <a:r>
                        <a:rPr lang="tr-TR" sz="1200" dirty="0" smtClean="0"/>
                        <a:t>12.SINIF DERSLER</a:t>
                      </a:r>
                      <a:endParaRPr lang="tr-TR" sz="1200" dirty="0"/>
                    </a:p>
                  </a:txBody>
                  <a:tcPr/>
                </a:tc>
              </a:tr>
              <a:tr h="336629">
                <a:tc>
                  <a:txBody>
                    <a:bodyPr/>
                    <a:lstStyle/>
                    <a:p>
                      <a:r>
                        <a:rPr lang="tr-TR" sz="1200" dirty="0" smtClean="0"/>
                        <a:t>TÜRK DİLİ--5</a:t>
                      </a:r>
                      <a:endParaRPr lang="tr-TR" sz="1200" dirty="0"/>
                    </a:p>
                  </a:txBody>
                  <a:tcPr/>
                </a:tc>
                <a:tc>
                  <a:txBody>
                    <a:bodyPr/>
                    <a:lstStyle/>
                    <a:p>
                      <a:r>
                        <a:rPr lang="tr-TR" sz="1200" dirty="0" smtClean="0"/>
                        <a:t>TÜRK DİLİ--5</a:t>
                      </a:r>
                      <a:endParaRPr lang="tr-TR" sz="1200" dirty="0"/>
                    </a:p>
                  </a:txBody>
                  <a:tcPr/>
                </a:tc>
                <a:tc>
                  <a:txBody>
                    <a:bodyPr/>
                    <a:lstStyle/>
                    <a:p>
                      <a:r>
                        <a:rPr lang="tr-TR" sz="1200" dirty="0" smtClean="0"/>
                        <a:t>MAT-4</a:t>
                      </a:r>
                      <a:r>
                        <a:rPr lang="tr-TR" sz="1200" baseline="0" dirty="0" smtClean="0"/>
                        <a:t> </a:t>
                      </a:r>
                      <a:r>
                        <a:rPr lang="tr-TR" sz="1200" dirty="0" smtClean="0"/>
                        <a:t>SAAT</a:t>
                      </a:r>
                      <a:endParaRPr lang="tr-TR" sz="1200" dirty="0"/>
                    </a:p>
                  </a:txBody>
                  <a:tcPr/>
                </a:tc>
                <a:tc>
                  <a:txBody>
                    <a:bodyPr/>
                    <a:lstStyle/>
                    <a:p>
                      <a:r>
                        <a:rPr lang="tr-TR" sz="1200" dirty="0" smtClean="0"/>
                        <a:t>MAT-2 </a:t>
                      </a:r>
                      <a:r>
                        <a:rPr lang="tr-TR" sz="1200" baseline="0" dirty="0" smtClean="0"/>
                        <a:t>SAAT</a:t>
                      </a:r>
                      <a:endParaRPr lang="tr-TR" sz="1200" dirty="0"/>
                    </a:p>
                  </a:txBody>
                  <a:tcPr/>
                </a:tc>
              </a:tr>
              <a:tr h="336629">
                <a:tc>
                  <a:txBody>
                    <a:bodyPr/>
                    <a:lstStyle/>
                    <a:p>
                      <a:r>
                        <a:rPr lang="tr-TR" sz="1200" dirty="0" smtClean="0"/>
                        <a:t>DİKAB--2</a:t>
                      </a:r>
                      <a:endParaRPr lang="tr-TR" sz="1200" dirty="0"/>
                    </a:p>
                  </a:txBody>
                  <a:tcPr/>
                </a:tc>
                <a:tc>
                  <a:txBody>
                    <a:bodyPr/>
                    <a:lstStyle/>
                    <a:p>
                      <a:r>
                        <a:rPr lang="tr-TR" sz="1200" dirty="0" smtClean="0"/>
                        <a:t>DİKAB --2</a:t>
                      </a:r>
                      <a:endParaRPr lang="tr-TR" sz="1200" dirty="0"/>
                    </a:p>
                  </a:txBody>
                  <a:tcPr/>
                </a:tc>
                <a:tc>
                  <a:txBody>
                    <a:bodyPr/>
                    <a:lstStyle/>
                    <a:p>
                      <a:r>
                        <a:rPr lang="tr-TR" sz="1200" dirty="0" smtClean="0"/>
                        <a:t>-</a:t>
                      </a:r>
                      <a:r>
                        <a:rPr lang="tr-TR" sz="1200" dirty="0" smtClean="0"/>
                        <a:t>FİZ—</a:t>
                      </a:r>
                      <a:r>
                        <a:rPr lang="tr-TR" sz="1200" baseline="0" dirty="0" smtClean="0"/>
                        <a:t>KİM-BİYO-----3 SAAT</a:t>
                      </a:r>
                    </a:p>
                    <a:p>
                      <a:r>
                        <a:rPr lang="tr-TR" sz="1200" baseline="0" dirty="0" smtClean="0"/>
                        <a:t>-COĞ-TARİH-3 SAAT</a:t>
                      </a:r>
                      <a:endParaRPr lang="tr-TR" sz="1200" dirty="0"/>
                    </a:p>
                  </a:txBody>
                  <a:tcPr/>
                </a:tc>
                <a:tc>
                  <a:txBody>
                    <a:bodyPr/>
                    <a:lstStyle/>
                    <a:p>
                      <a:r>
                        <a:rPr lang="tr-TR" sz="1200" dirty="0" smtClean="0"/>
                        <a:t>SOSYAL ETKİNLİK-1 SAAT</a:t>
                      </a:r>
                      <a:endParaRPr lang="tr-TR" sz="1200" dirty="0"/>
                    </a:p>
                  </a:txBody>
                  <a:tcPr/>
                </a:tc>
              </a:tr>
              <a:tr h="336629">
                <a:tc>
                  <a:txBody>
                    <a:bodyPr/>
                    <a:lstStyle/>
                    <a:p>
                      <a:r>
                        <a:rPr lang="tr-TR" sz="1200" dirty="0" smtClean="0"/>
                        <a:t>TARİH--2</a:t>
                      </a:r>
                      <a:endParaRPr lang="tr-TR" sz="1200" dirty="0"/>
                    </a:p>
                  </a:txBody>
                  <a:tcPr/>
                </a:tc>
                <a:tc>
                  <a:txBody>
                    <a:bodyPr/>
                    <a:lstStyle/>
                    <a:p>
                      <a:r>
                        <a:rPr lang="tr-TR" sz="1200" dirty="0" smtClean="0"/>
                        <a:t>TC.İNK. TARİHİ-2 SAAT</a:t>
                      </a:r>
                      <a:endParaRPr lang="tr-TR" sz="1200" dirty="0"/>
                    </a:p>
                  </a:txBody>
                  <a:tcPr/>
                </a:tc>
                <a:tc>
                  <a:txBody>
                    <a:bodyPr/>
                    <a:lstStyle/>
                    <a:p>
                      <a:r>
                        <a:rPr lang="tr-TR" sz="1200" dirty="0" smtClean="0"/>
                        <a:t>TOPLAM: </a:t>
                      </a:r>
                      <a:r>
                        <a:rPr lang="tr-TR" sz="1200" dirty="0" smtClean="0"/>
                        <a:t>7 </a:t>
                      </a:r>
                      <a:r>
                        <a:rPr lang="tr-TR" sz="1200" dirty="0" smtClean="0"/>
                        <a:t>SAAT</a:t>
                      </a:r>
                      <a:endParaRPr lang="tr-TR" sz="1200" dirty="0"/>
                    </a:p>
                  </a:txBody>
                  <a:tcPr/>
                </a:tc>
                <a:tc>
                  <a:txBody>
                    <a:bodyPr/>
                    <a:lstStyle/>
                    <a:p>
                      <a:r>
                        <a:rPr lang="tr-TR" sz="1200" dirty="0" smtClean="0"/>
                        <a:t>TOPLAM: 3 SAAT</a:t>
                      </a:r>
                      <a:endParaRPr lang="tr-TR" sz="1200" dirty="0"/>
                    </a:p>
                  </a:txBody>
                  <a:tcPr/>
                </a:tc>
              </a:tr>
              <a:tr h="336629">
                <a:tc>
                  <a:txBody>
                    <a:bodyPr/>
                    <a:lstStyle/>
                    <a:p>
                      <a:r>
                        <a:rPr lang="tr-TR" sz="1200" dirty="0" smtClean="0"/>
                        <a:t>İNG--2</a:t>
                      </a:r>
                      <a:endParaRPr lang="tr-TR" sz="1200" dirty="0"/>
                    </a:p>
                  </a:txBody>
                  <a:tcPr/>
                </a:tc>
                <a:tc>
                  <a:txBody>
                    <a:bodyPr/>
                    <a:lstStyle/>
                    <a:p>
                      <a:r>
                        <a:rPr lang="tr-TR" sz="1200" dirty="0" smtClean="0"/>
                        <a:t>İNG--2</a:t>
                      </a:r>
                      <a:endParaRPr lang="tr-TR" sz="1200" dirty="0"/>
                    </a:p>
                  </a:txBody>
                  <a:tcPr/>
                </a:tc>
                <a:tc>
                  <a:txBody>
                    <a:bodyPr/>
                    <a:lstStyle/>
                    <a:p>
                      <a:endParaRPr lang="tr-TR" sz="1200" dirty="0"/>
                    </a:p>
                  </a:txBody>
                  <a:tcPr/>
                </a:tc>
                <a:tc>
                  <a:txBody>
                    <a:bodyPr/>
                    <a:lstStyle/>
                    <a:p>
                      <a:endParaRPr lang="tr-TR" sz="1200" dirty="0"/>
                    </a:p>
                  </a:txBody>
                  <a:tcPr/>
                </a:tc>
              </a:tr>
              <a:tr h="336629">
                <a:tc>
                  <a:txBody>
                    <a:bodyPr/>
                    <a:lstStyle/>
                    <a:p>
                      <a:r>
                        <a:rPr lang="tr-TR" sz="1200" dirty="0" smtClean="0"/>
                        <a:t>BEDEN--2</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sz="1200" dirty="0"/>
                    </a:p>
                  </a:txBody>
                  <a:tcPr/>
                </a:tc>
                <a:tc>
                  <a:txBody>
                    <a:bodyPr/>
                    <a:lstStyle/>
                    <a:p>
                      <a:endParaRPr lang="tr-TR" sz="1200" dirty="0"/>
                    </a:p>
                  </a:txBody>
                  <a:tcPr/>
                </a:tc>
                <a:tc>
                  <a:txBody>
                    <a:bodyPr/>
                    <a:lstStyle/>
                    <a:p>
                      <a:endParaRPr lang="tr-TR" sz="1200" dirty="0"/>
                    </a:p>
                  </a:txBody>
                  <a:tcPr/>
                </a:tc>
              </a:tr>
              <a:tr h="336629">
                <a:tc>
                  <a:txBody>
                    <a:bodyPr/>
                    <a:lstStyle/>
                    <a:p>
                      <a:r>
                        <a:rPr lang="tr-TR" sz="1200" dirty="0" smtClean="0"/>
                        <a:t>FELSEFE--2</a:t>
                      </a:r>
                      <a:endParaRPr lang="tr-TR" sz="1200" dirty="0"/>
                    </a:p>
                  </a:txBody>
                  <a:tcPr/>
                </a:tc>
                <a:tc>
                  <a:txBody>
                    <a:bodyPr/>
                    <a:lstStyle/>
                    <a:p>
                      <a:endParaRPr lang="tr-TR" sz="1200" dirty="0"/>
                    </a:p>
                  </a:txBody>
                  <a:tcPr/>
                </a:tc>
                <a:tc>
                  <a:txBody>
                    <a:bodyPr/>
                    <a:lstStyle/>
                    <a:p>
                      <a:endParaRPr lang="tr-TR" sz="1200" dirty="0"/>
                    </a:p>
                  </a:txBody>
                  <a:tcPr/>
                </a:tc>
                <a:tc>
                  <a:txBody>
                    <a:bodyPr/>
                    <a:lstStyle/>
                    <a:p>
                      <a:endParaRPr lang="tr-TR" sz="1200" dirty="0"/>
                    </a:p>
                  </a:txBody>
                  <a:tcPr/>
                </a:tc>
              </a:tr>
              <a:tr h="336629">
                <a:tc>
                  <a:txBody>
                    <a:bodyPr/>
                    <a:lstStyle/>
                    <a:p>
                      <a:r>
                        <a:rPr lang="tr-TR" sz="1200" dirty="0" smtClean="0"/>
                        <a:t>SAĞLIK</a:t>
                      </a:r>
                      <a:r>
                        <a:rPr lang="tr-TR" sz="1200" baseline="0" dirty="0" smtClean="0"/>
                        <a:t> ALAN/DAL DERSLERİ</a:t>
                      </a:r>
                      <a:endParaRPr lang="tr-TR" sz="1200"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SAĞLIK</a:t>
                      </a:r>
                      <a:r>
                        <a:rPr lang="tr-TR" sz="1200" baseline="0" dirty="0" smtClean="0"/>
                        <a:t> ALAN/DAL DERSLERİ</a:t>
                      </a:r>
                      <a:endParaRPr lang="tr-TR" sz="1200" dirty="0" smtClean="0"/>
                    </a:p>
                    <a:p>
                      <a:endParaRPr lang="tr-TR" sz="1200" dirty="0"/>
                    </a:p>
                  </a:txBody>
                  <a:tcPr>
                    <a:solidFill>
                      <a:schemeClr val="accent2"/>
                    </a:solidFill>
                  </a:tcPr>
                </a:tc>
                <a:tc>
                  <a:txBody>
                    <a:bodyPr/>
                    <a:lstStyle/>
                    <a:p>
                      <a:endParaRPr lang="tr-TR" sz="1200" dirty="0"/>
                    </a:p>
                  </a:txBody>
                  <a:tcPr>
                    <a:solidFill>
                      <a:schemeClr val="accent2"/>
                    </a:solidFill>
                  </a:tcPr>
                </a:tc>
                <a:tc>
                  <a:txBody>
                    <a:bodyPr/>
                    <a:lstStyle/>
                    <a:p>
                      <a:endParaRPr lang="tr-TR" sz="1200" dirty="0"/>
                    </a:p>
                  </a:txBody>
                  <a:tcPr>
                    <a:solidFill>
                      <a:schemeClr val="accent2"/>
                    </a:solidFill>
                  </a:tcPr>
                </a:tc>
              </a:tr>
              <a:tr h="532998">
                <a:tc>
                  <a:txBody>
                    <a:bodyPr/>
                    <a:lstStyle/>
                    <a:p>
                      <a:r>
                        <a:rPr lang="tr-TR" sz="1200" dirty="0" smtClean="0"/>
                        <a:t>HASTANIN KİŞİSEL BAK--2</a:t>
                      </a:r>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r h="336629">
                <a:tc>
                  <a:txBody>
                    <a:bodyPr/>
                    <a:lstStyle/>
                    <a:p>
                      <a:r>
                        <a:rPr lang="tr-TR" sz="1200" dirty="0" smtClean="0"/>
                        <a:t>İLK YARDIM--2</a:t>
                      </a:r>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r>
              <a:tr h="336629">
                <a:tc>
                  <a:txBody>
                    <a:bodyPr/>
                    <a:lstStyle/>
                    <a:p>
                      <a:r>
                        <a:rPr lang="tr-TR" sz="1200" dirty="0" smtClean="0"/>
                        <a:t>ASEPTİK UYG.--2</a:t>
                      </a:r>
                      <a:endParaRPr lang="tr-TR" sz="1200" dirty="0"/>
                    </a:p>
                  </a:txBody>
                  <a:tcPr>
                    <a:solidFill>
                      <a:schemeClr val="accent1">
                        <a:lumMod val="20000"/>
                        <a:lumOff val="80000"/>
                      </a:schemeClr>
                    </a:solidFill>
                  </a:tcPr>
                </a:tc>
                <a:tc>
                  <a:txBody>
                    <a:bodyPr/>
                    <a:lstStyle/>
                    <a:p>
                      <a:r>
                        <a:rPr lang="tr-TR" sz="1200" dirty="0" smtClean="0"/>
                        <a:t>SAĞLIK HİZMET.</a:t>
                      </a:r>
                      <a:r>
                        <a:rPr lang="tr-TR" sz="1200" baseline="0" dirty="0" smtClean="0"/>
                        <a:t> İLETİŞİM--2</a:t>
                      </a:r>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c>
                  <a:txBody>
                    <a:bodyPr/>
                    <a:lstStyle/>
                    <a:p>
                      <a:endParaRPr lang="tr-TR" sz="1200" dirty="0"/>
                    </a:p>
                  </a:txBody>
                  <a:tcPr>
                    <a:solidFill>
                      <a:schemeClr val="accent1">
                        <a:lumMod val="20000"/>
                        <a:lumOff val="80000"/>
                      </a:schemeClr>
                    </a:solidFill>
                  </a:tcPr>
                </a:tc>
              </a:tr>
              <a:tr h="336629">
                <a:tc>
                  <a:txBody>
                    <a:bodyPr/>
                    <a:lstStyle/>
                    <a:p>
                      <a:r>
                        <a:rPr lang="tr-TR" sz="1200" dirty="0" smtClean="0"/>
                        <a:t>ENFEKSİYON HAST.-2</a:t>
                      </a:r>
                      <a:endParaRPr lang="tr-TR" sz="1200" dirty="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SAĞLIK PSİKOLOJİSİ--2</a:t>
                      </a:r>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r>
              <a:tr h="336629">
                <a:tc>
                  <a:txBody>
                    <a:bodyPr/>
                    <a:lstStyle/>
                    <a:p>
                      <a:r>
                        <a:rPr lang="tr-TR" sz="1200" dirty="0" smtClean="0"/>
                        <a:t>SİSTEM HAST.--2</a:t>
                      </a:r>
                      <a:endParaRPr lang="tr-TR" sz="1200"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İŞLETMELERDE EĞİTİM(STAJ)-24</a:t>
                      </a:r>
                    </a:p>
                  </a:txBody>
                  <a:tcPr>
                    <a:solidFill>
                      <a:srgbClr val="FF0000"/>
                    </a:solidFill>
                  </a:tcPr>
                </a:tc>
                <a:tc>
                  <a:txBody>
                    <a:bodyPr/>
                    <a:lstStyle/>
                    <a:p>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YENİDOĞAN VE ÇOCUK SAĞ.-4</a:t>
                      </a:r>
                    </a:p>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r>
              <a:tr h="336629">
                <a:tc>
                  <a:txBody>
                    <a:bodyPr/>
                    <a:lstStyle/>
                    <a:p>
                      <a:r>
                        <a:rPr lang="tr-TR" sz="1200" dirty="0" smtClean="0"/>
                        <a:t>MESLEKİ V</a:t>
                      </a:r>
                      <a:r>
                        <a:rPr lang="tr-TR" sz="1200" baseline="0" dirty="0" smtClean="0"/>
                        <a:t> E TEMEL UYG.--6</a:t>
                      </a:r>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c>
                  <a:txBody>
                    <a:bodyPr/>
                    <a:lstStyle/>
                    <a:p>
                      <a:endParaRPr lang="tr-TR" sz="1200" dirty="0"/>
                    </a:p>
                  </a:txBody>
                  <a:tcPr>
                    <a:solidFill>
                      <a:schemeClr val="accent5">
                        <a:lumMod val="20000"/>
                        <a:lumOff val="80000"/>
                      </a:schemeClr>
                    </a:solidFill>
                  </a:tcPr>
                </a:tc>
              </a:tr>
              <a:tr h="59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MESLEKİ HAKLAR-2</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c>
                  <a:txBody>
                    <a:bodyPr/>
                    <a:lstStyle/>
                    <a:p>
                      <a:endParaRPr lang="tr-TR" sz="1200" dirty="0"/>
                    </a:p>
                  </a:txBody>
                  <a:tcPr>
                    <a:solidFill>
                      <a:schemeClr val="accent5">
                        <a:lumMod val="40000"/>
                        <a:lumOff val="60000"/>
                      </a:schemeClr>
                    </a:solidFill>
                  </a:tcPr>
                </a:tc>
              </a:tr>
              <a:tr h="457200">
                <a:tc gridSpan="2">
                  <a:txBody>
                    <a:bodyPr/>
                    <a:lstStyle/>
                    <a:p>
                      <a:r>
                        <a:rPr lang="tr-TR" sz="1200" dirty="0" smtClean="0"/>
                        <a:t>TOPLAM:43 SAAT HAFTALIK DERS</a:t>
                      </a:r>
                      <a:r>
                        <a:rPr lang="tr-TR" sz="1200" baseline="0" dirty="0" smtClean="0"/>
                        <a:t> OKUTULMAKTADIR.</a:t>
                      </a:r>
                      <a:endParaRPr lang="tr-TR" sz="1200" dirty="0"/>
                    </a:p>
                  </a:txBody>
                  <a:tcPr/>
                </a:tc>
                <a:tc hMerge="1">
                  <a:txBody>
                    <a:bodyPr/>
                    <a:lstStyle/>
                    <a:p>
                      <a:endParaRPr lang="tr-TR" sz="1200" dirty="0"/>
                    </a:p>
                  </a:txBody>
                  <a:tcPr/>
                </a:tc>
                <a:tc>
                  <a:txBody>
                    <a:bodyPr/>
                    <a:lstStyle/>
                    <a:p>
                      <a:endParaRPr lang="tr-TR" sz="1200" dirty="0"/>
                    </a:p>
                  </a:txBody>
                  <a:tcPr>
                    <a:solidFill>
                      <a:schemeClr val="accent1">
                        <a:lumMod val="40000"/>
                        <a:lumOff val="60000"/>
                      </a:schemeClr>
                    </a:solidFill>
                  </a:tcPr>
                </a:tc>
                <a:tc>
                  <a:txBody>
                    <a:bodyPr/>
                    <a:lstStyle/>
                    <a:p>
                      <a:endParaRPr lang="tr-TR" sz="12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72547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tr-TR" dirty="0" smtClean="0"/>
              <a:t>SAĞLIK BAKIM TEKNİSYENİ:</a:t>
            </a:r>
            <a:endParaRPr lang="tr-TR" dirty="0"/>
          </a:p>
        </p:txBody>
      </p:sp>
      <p:sp>
        <p:nvSpPr>
          <p:cNvPr id="3" name="2 İçerik Yer Tutucusu"/>
          <p:cNvSpPr>
            <a:spLocks noGrp="1"/>
          </p:cNvSpPr>
          <p:nvPr>
            <p:ph idx="1"/>
          </p:nvPr>
        </p:nvSpPr>
        <p:spPr>
          <a:xfrm>
            <a:off x="285720" y="785794"/>
            <a:ext cx="8572560" cy="6072206"/>
          </a:xfrm>
        </p:spPr>
        <p:txBody>
          <a:bodyPr>
            <a:normAutofit fontScale="32500" lnSpcReduction="20000"/>
          </a:bodyPr>
          <a:lstStyle/>
          <a:p>
            <a:r>
              <a:rPr lang="tr-TR" sz="4300" dirty="0" smtClean="0"/>
              <a:t>Sağlık </a:t>
            </a:r>
            <a:r>
              <a:rPr lang="tr-TR" sz="4300" dirty="0"/>
              <a:t>Bakım Teknisyeni programına ortaokul TEOG sınavına göre, tercih ve yerleştirme sistemiyle doğrudan öğrenci alınır.</a:t>
            </a:r>
            <a:r>
              <a:rPr lang="tr-TR" sz="4300" dirty="0" smtClean="0"/>
              <a:t/>
            </a:r>
            <a:br>
              <a:rPr lang="tr-TR" sz="4300" dirty="0" smtClean="0"/>
            </a:br>
            <a:r>
              <a:rPr lang="tr-TR" sz="4300" dirty="0"/>
              <a:t>Öğrenciler 9 uncu sınıfta bütün okullarda okutulan ortak dersleri;10 sınıftan itibaren alan seçerek, ortak derslerle birlikte sağlık bakım teknisyeni alan derslerini teorik ve uygulamalı olarak görürler.</a:t>
            </a:r>
            <a:r>
              <a:rPr lang="tr-TR" sz="4300" dirty="0" smtClean="0"/>
              <a:t/>
            </a:r>
            <a:br>
              <a:rPr lang="tr-TR" sz="4300" dirty="0" smtClean="0"/>
            </a:br>
            <a:r>
              <a:rPr lang="tr-TR" sz="4300" dirty="0"/>
              <a:t>Sağlık bakım teknisyeni yardımcılığı programından mezun olanlar; kamu ve özel sağlık kurum ve kuruluşlarında “SAĞLIK BAKIM TEKNİSYENİ” unvanı ile çalışırlar. Üniversiteye girişlerde alanındaki bölümler için ek puan verilmektedir.2 yıllık meslek yüksekokulları için orta öğretim başarı puanı ile sınav geçiş hakları bulunmaktadır.</a:t>
            </a:r>
            <a:r>
              <a:rPr lang="tr-TR" sz="4300" dirty="0" smtClean="0"/>
              <a:t/>
            </a:r>
            <a:br>
              <a:rPr lang="tr-TR" sz="4300" dirty="0" smtClean="0"/>
            </a:br>
            <a:r>
              <a:rPr lang="tr-TR" sz="4300" dirty="0" smtClean="0"/>
              <a:t/>
            </a:r>
            <a:br>
              <a:rPr lang="tr-TR" sz="4300" dirty="0" smtClean="0"/>
            </a:br>
            <a:r>
              <a:rPr lang="tr-TR" sz="4300" dirty="0"/>
              <a:t>İSTİHDAM ALANLARI</a:t>
            </a:r>
            <a:r>
              <a:rPr lang="tr-TR" sz="4300" dirty="0" smtClean="0"/>
              <a:t/>
            </a:r>
            <a:br>
              <a:rPr lang="tr-TR" sz="4300" dirty="0" smtClean="0"/>
            </a:br>
            <a:r>
              <a:rPr lang="tr-TR" sz="4300" dirty="0" smtClean="0"/>
              <a:t/>
            </a:r>
            <a:br>
              <a:rPr lang="tr-TR" sz="4300" dirty="0" smtClean="0"/>
            </a:br>
            <a:r>
              <a:rPr lang="tr-TR" sz="4300" dirty="0"/>
              <a:t>Sağlık Bakanlığına bağlı kamu ve özel yataklı / yataksız sağlık kurum ve kuruluşları, Başbakanlık Sosyal Yardım ve Çocuk Esirgeme Kurumuna bağlı yataklı/ yataksız sağlık kurum ve kuruluşları, Yüksek öğretime bağlı yataklı / yataksız sağlık kurum ve kuruluşlarıdır.</a:t>
            </a:r>
            <a:r>
              <a:rPr lang="tr-TR" sz="4300" dirty="0" smtClean="0"/>
              <a:t/>
            </a:r>
            <a:br>
              <a:rPr lang="tr-TR" sz="4300" dirty="0" smtClean="0"/>
            </a:br>
            <a:r>
              <a:rPr lang="tr-TR" sz="4300" dirty="0" smtClean="0"/>
              <a:t/>
            </a:r>
            <a:br>
              <a:rPr lang="tr-TR" sz="4300" dirty="0" smtClean="0"/>
            </a:br>
            <a:r>
              <a:rPr lang="tr-TR" sz="4300" dirty="0"/>
              <a:t>GÖREVLERİ</a:t>
            </a:r>
            <a:r>
              <a:rPr lang="tr-TR" sz="4300" dirty="0" smtClean="0"/>
              <a:t/>
            </a:r>
            <a:br>
              <a:rPr lang="tr-TR" sz="4300" dirty="0" smtClean="0"/>
            </a:br>
            <a:r>
              <a:rPr lang="tr-TR" sz="4300" dirty="0" smtClean="0"/>
              <a:t/>
            </a:r>
            <a:br>
              <a:rPr lang="tr-TR" sz="4300" dirty="0" smtClean="0"/>
            </a:br>
            <a:r>
              <a:rPr lang="tr-TR" sz="4300" dirty="0"/>
              <a:t>a) Çalıştığı ünitenin kullanıma hazır bulundurulmasında görev alır.</a:t>
            </a:r>
            <a:r>
              <a:rPr lang="tr-TR" sz="4300" dirty="0" smtClean="0"/>
              <a:t/>
            </a:r>
            <a:br>
              <a:rPr lang="tr-TR" sz="4300" dirty="0" smtClean="0"/>
            </a:br>
            <a:r>
              <a:rPr lang="tr-TR" sz="4300" dirty="0"/>
              <a:t>b) Hastaların muayene, tetkik ve tedavi için hazırlanmasına, tıbbi işlem öncesinde elbiselerinin değiştirilmesine ve işlem sonrasında giyinmesine yardım eder.</a:t>
            </a:r>
            <a:r>
              <a:rPr lang="tr-TR" sz="4300" dirty="0" smtClean="0"/>
              <a:t/>
            </a:r>
            <a:br>
              <a:rPr lang="tr-TR" sz="4300" dirty="0" smtClean="0"/>
            </a:br>
            <a:r>
              <a:rPr lang="tr-TR" sz="4300" dirty="0"/>
              <a:t>c) Sağlık meslek mensubunun uygun gördüğü durumlarda hastanın yürümesine ve hareket etmesine yardım eder.</a:t>
            </a:r>
            <a:r>
              <a:rPr lang="tr-TR" sz="4300" dirty="0" smtClean="0"/>
              <a:t/>
            </a:r>
            <a:br>
              <a:rPr lang="tr-TR" sz="4300" dirty="0" smtClean="0"/>
            </a:br>
            <a:r>
              <a:rPr lang="tr-TR" sz="4300" dirty="0"/>
              <a:t>ç) Hareket kısıtlılığı olan hastalar için sağlık meslek mensubunun uygun gördüğü pozisyonu verir.</a:t>
            </a:r>
            <a:r>
              <a:rPr lang="tr-TR" sz="4300" dirty="0" smtClean="0"/>
              <a:t/>
            </a:r>
            <a:br>
              <a:rPr lang="tr-TR" sz="4300" dirty="0" smtClean="0"/>
            </a:br>
            <a:r>
              <a:rPr lang="tr-TR" sz="4300" dirty="0"/>
              <a:t>d) İlgilendiği hastaların genel durumunda fark ettiği değişiklikleri sağlık meslek mensubuna bildirir.</a:t>
            </a:r>
            <a:r>
              <a:rPr lang="tr-TR" sz="4300" dirty="0" smtClean="0"/>
              <a:t/>
            </a:r>
            <a:br>
              <a:rPr lang="tr-TR" sz="4300" dirty="0" smtClean="0"/>
            </a:br>
            <a:r>
              <a:rPr lang="tr-TR" sz="4300" dirty="0"/>
              <a:t>e) Sağlık meslek mensuplarının belirlemiş olduğu günlük yaşam aktivitelerine yönelik plan doğrultusunda hastaya yardım eder.</a:t>
            </a:r>
            <a:r>
              <a:rPr lang="tr-TR" sz="4300" dirty="0" smtClean="0"/>
              <a:t/>
            </a:r>
            <a:br>
              <a:rPr lang="tr-TR" sz="4300" dirty="0" smtClean="0"/>
            </a:br>
            <a:r>
              <a:rPr lang="tr-TR" sz="4300" dirty="0"/>
              <a:t>f) Sağlık meslek mensubu tarafından belirlenen beslenme programına uygun olarak hastanın beslenmesine yardımcı olur</a:t>
            </a:r>
            <a:r>
              <a:rPr lang="tr-TR" sz="4300" dirty="0" smtClean="0"/>
              <a:t/>
            </a:r>
            <a:br>
              <a:rPr lang="tr-TR" sz="4300" dirty="0" smtClean="0"/>
            </a:br>
            <a:r>
              <a:rPr lang="tr-TR" sz="4300" dirty="0"/>
              <a:t>g) Sağlık meslek mensubu tarafından belirlenen egzersiz programının hastaya uygulanmasına yardım eder.</a:t>
            </a:r>
            <a:r>
              <a:rPr lang="tr-TR" sz="4300" dirty="0" smtClean="0"/>
              <a:t/>
            </a:r>
            <a:br>
              <a:rPr lang="tr-TR" sz="4300" dirty="0" smtClean="0"/>
            </a:br>
            <a:r>
              <a:rPr lang="tr-TR" sz="4300" dirty="0"/>
              <a:t>ğ) Kullanılan malzemelerin hazırlanmasına, temizliğine, dezenfeksiyonuna ve uygun şekilde saklanmasına yardım eder.</a:t>
            </a:r>
            <a:r>
              <a:rPr lang="tr-TR" sz="4300" dirty="0" smtClean="0"/>
              <a:t/>
            </a:r>
            <a:br>
              <a:rPr lang="tr-TR" sz="4300" dirty="0" smtClean="0"/>
            </a:br>
            <a:r>
              <a:rPr lang="tr-TR" sz="4300" dirty="0"/>
              <a:t>h) Kullanılan aletlerin sterilize edilmesine, kirlenmiş malzemelerin bertaraf edilmesine, tıbbi aletlerin ve malzemelerin kullanıma hazır bulundurulmasına yardım eder.</a:t>
            </a:r>
            <a:r>
              <a:rPr lang="tr-TR" sz="4300" dirty="0" smtClean="0"/>
              <a:t/>
            </a:r>
            <a:br>
              <a:rPr lang="tr-TR" sz="4300" dirty="0" smtClean="0"/>
            </a:br>
            <a:r>
              <a:rPr lang="tr-TR" sz="4300" dirty="0"/>
              <a:t>ı) Alınan kan, doku veya diğer örneklerin </a:t>
            </a:r>
            <a:r>
              <a:rPr lang="tr-TR" sz="4300" dirty="0" err="1"/>
              <a:t>laboratuvara</a:t>
            </a:r>
            <a:r>
              <a:rPr lang="tr-TR" sz="4300" dirty="0"/>
              <a:t> naklini sağlar.</a:t>
            </a:r>
            <a:r>
              <a:rPr lang="tr-TR" sz="4300" dirty="0" smtClean="0"/>
              <a:t/>
            </a:r>
            <a:br>
              <a:rPr lang="tr-TR" sz="4300" dirty="0" smtClean="0"/>
            </a:br>
            <a:r>
              <a:rPr lang="tr-TR" sz="4300" dirty="0"/>
              <a:t>i) Hastanın başka bir kliniğe ya da birime transferine yardım ve refakat eder.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42918"/>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HEMŞİRE YARDIMCILIĞI:</a:t>
            </a:r>
            <a:endParaRPr lang="tr-TR" dirty="0"/>
          </a:p>
        </p:txBody>
      </p:sp>
      <p:sp>
        <p:nvSpPr>
          <p:cNvPr id="3" name="2 İçerik Yer Tutucusu"/>
          <p:cNvSpPr>
            <a:spLocks noGrp="1"/>
          </p:cNvSpPr>
          <p:nvPr>
            <p:ph idx="1"/>
          </p:nvPr>
        </p:nvSpPr>
        <p:spPr>
          <a:xfrm>
            <a:off x="0" y="642918"/>
            <a:ext cx="9144000" cy="6215082"/>
          </a:xfrm>
        </p:spPr>
        <p:txBody>
          <a:bodyPr>
            <a:normAutofit fontScale="25000" lnSpcReduction="20000"/>
          </a:bodyPr>
          <a:lstStyle/>
          <a:p>
            <a:r>
              <a:rPr lang="tr-TR" sz="5600" dirty="0" smtClean="0"/>
              <a:t>Hemşirelik </a:t>
            </a:r>
            <a:r>
              <a:rPr lang="tr-TR" sz="5600" dirty="0"/>
              <a:t>yardımcılığı programından mezun olanlar; kamu ve özel sağlık kurum ve kuruluşlarında “hemşire yardımcısı” unvanı ile çalışırlar. Üniversiteye girişlerde hemşirelik bölümleri için ayrıca ek puan verilmektedir. 2 yıllık meslek yüksek okulları için orta öğretim başarı puanı ile sınavsız geçiş hakları bulunmaktadır.</a:t>
            </a:r>
            <a:r>
              <a:rPr lang="tr-TR" sz="5600" dirty="0" smtClean="0"/>
              <a:t/>
            </a:r>
            <a:br>
              <a:rPr lang="tr-TR" sz="5600" dirty="0" smtClean="0"/>
            </a:br>
            <a:r>
              <a:rPr lang="tr-TR" sz="5600" dirty="0" smtClean="0"/>
              <a:t/>
            </a:r>
            <a:br>
              <a:rPr lang="tr-TR" sz="5600" dirty="0" smtClean="0"/>
            </a:br>
            <a:r>
              <a:rPr lang="tr-TR" sz="5600" dirty="0"/>
              <a:t>İSTİHDAM ALANLARI:</a:t>
            </a:r>
            <a:r>
              <a:rPr lang="tr-TR" sz="5600" dirty="0" smtClean="0"/>
              <a:t/>
            </a:r>
            <a:br>
              <a:rPr lang="tr-TR" sz="5600" dirty="0" smtClean="0"/>
            </a:br>
            <a:r>
              <a:rPr lang="tr-TR" sz="5600" dirty="0" smtClean="0"/>
              <a:t/>
            </a:r>
            <a:br>
              <a:rPr lang="tr-TR" sz="5600" dirty="0" smtClean="0"/>
            </a:br>
            <a:r>
              <a:rPr lang="tr-TR" sz="5600" dirty="0"/>
              <a:t>Sağlık Bakanlığına bağlı kamu ve özel yataklı / yataksız sağlık kurum ve kuruluşları, Başbakanlık Sosyal Yardım ve Çocuk Esirgeme Kurumuna bağlı yataklı/ yataksız sağlık kurum ve kuruluşları, Yüksek öğretime bağlı yataklı / yataksız sağlık kurum ve kuruluşlarıdır.</a:t>
            </a:r>
            <a:r>
              <a:rPr lang="tr-TR" sz="5600" dirty="0" smtClean="0"/>
              <a:t/>
            </a:r>
            <a:br>
              <a:rPr lang="tr-TR" sz="5600" dirty="0" smtClean="0"/>
            </a:br>
            <a:endParaRPr lang="tr-TR" sz="5600" dirty="0" smtClean="0"/>
          </a:p>
          <a:p>
            <a:r>
              <a:rPr lang="tr-TR" sz="5600" dirty="0" smtClean="0"/>
              <a:t>GÖREVLERİ</a:t>
            </a:r>
            <a:br>
              <a:rPr lang="tr-TR" sz="5600" dirty="0" smtClean="0"/>
            </a:br>
            <a:r>
              <a:rPr lang="tr-TR" sz="5600" dirty="0"/>
              <a:t>a) Hasta odasının düzenini ve temizliğinin yapılmasını sağlar.</a:t>
            </a:r>
            <a:r>
              <a:rPr lang="tr-TR" sz="5600" dirty="0" smtClean="0"/>
              <a:t/>
            </a:r>
            <a:br>
              <a:rPr lang="tr-TR" sz="5600" dirty="0" smtClean="0"/>
            </a:br>
            <a:r>
              <a:rPr lang="tr-TR" sz="5600" dirty="0"/>
              <a:t>b) Hastanın yatağını yapar.</a:t>
            </a:r>
            <a:r>
              <a:rPr lang="tr-TR" sz="5600" dirty="0" smtClean="0"/>
              <a:t/>
            </a:r>
            <a:br>
              <a:rPr lang="tr-TR" sz="5600" dirty="0" smtClean="0"/>
            </a:br>
            <a:r>
              <a:rPr lang="tr-TR" sz="5600" dirty="0"/>
              <a:t>c) Hasta güvenliğinin sağlanmasına yardım eder.</a:t>
            </a:r>
            <a:r>
              <a:rPr lang="tr-TR" sz="5600" dirty="0" smtClean="0"/>
              <a:t/>
            </a:r>
            <a:br>
              <a:rPr lang="tr-TR" sz="5600" dirty="0" smtClean="0"/>
            </a:br>
            <a:r>
              <a:rPr lang="tr-TR" sz="5600" dirty="0"/>
              <a:t>ç) Hastanın tedavi planında yer alan ve hemşirenin uygun gördüğü oral ilaçları hastaya verir.</a:t>
            </a:r>
            <a:r>
              <a:rPr lang="tr-TR" sz="5600" dirty="0" smtClean="0"/>
              <a:t/>
            </a:r>
            <a:br>
              <a:rPr lang="tr-TR" sz="5600" dirty="0" smtClean="0"/>
            </a:br>
            <a:r>
              <a:rPr lang="tr-TR" sz="5600" dirty="0"/>
              <a:t>d) Hastanın kişisel bakım ve temizliği ile ilgili gereksinimlerinin karşılanmasına yardım eder.</a:t>
            </a:r>
            <a:r>
              <a:rPr lang="tr-TR" sz="5600" dirty="0" smtClean="0"/>
              <a:t/>
            </a:r>
            <a:br>
              <a:rPr lang="tr-TR" sz="5600" dirty="0" smtClean="0"/>
            </a:br>
            <a:r>
              <a:rPr lang="tr-TR" sz="5600" dirty="0"/>
              <a:t>e) Hastanın deri bütünlüğünü gözlemleyerek hemşireye bilgi verir.</a:t>
            </a:r>
            <a:r>
              <a:rPr lang="tr-TR" sz="5600" dirty="0" smtClean="0"/>
              <a:t/>
            </a:r>
            <a:br>
              <a:rPr lang="tr-TR" sz="5600" dirty="0" smtClean="0"/>
            </a:br>
            <a:r>
              <a:rPr lang="tr-TR" sz="5600" dirty="0"/>
              <a:t>f) Hastaların muayene, tetkik ve tedavi için hazırlanmasına, tıbbi işlem öncesinde elbiselerinin değiştirilmesine ve işlem sonrasında giyinmesine yardım eder.</a:t>
            </a:r>
            <a:r>
              <a:rPr lang="tr-TR" sz="5600" dirty="0" smtClean="0"/>
              <a:t/>
            </a:r>
            <a:br>
              <a:rPr lang="tr-TR" sz="5600" dirty="0" smtClean="0"/>
            </a:br>
            <a:r>
              <a:rPr lang="tr-TR" sz="5600" dirty="0"/>
              <a:t>g) Yatak yarasını önlemeye yönelik koruyucu işlemlerde hemşireye yardım eder.</a:t>
            </a:r>
            <a:r>
              <a:rPr lang="tr-TR" sz="5600" dirty="0" smtClean="0"/>
              <a:t/>
            </a:r>
            <a:br>
              <a:rPr lang="tr-TR" sz="5600" dirty="0" smtClean="0"/>
            </a:br>
            <a:r>
              <a:rPr lang="tr-TR" sz="5600" dirty="0"/>
              <a:t>ğ) Hastanın günlük yaşam aktivitelerinin yerine getirilmesine yardım eder.</a:t>
            </a:r>
            <a:r>
              <a:rPr lang="tr-TR" sz="5600" dirty="0" smtClean="0"/>
              <a:t/>
            </a:r>
            <a:br>
              <a:rPr lang="tr-TR" sz="5600" dirty="0" smtClean="0"/>
            </a:br>
            <a:r>
              <a:rPr lang="tr-TR" sz="5600" dirty="0"/>
              <a:t>h) Yataktan kalkamayan veya kalkması uygun görülmeyen hastanın boşaltımına yardımcı olur, varsa boşaltımla ilgili sorunlarını hemşireye bildirir.</a:t>
            </a:r>
            <a:r>
              <a:rPr lang="tr-TR" sz="5600" dirty="0" smtClean="0"/>
              <a:t/>
            </a:r>
            <a:br>
              <a:rPr lang="tr-TR" sz="5600" dirty="0" smtClean="0"/>
            </a:br>
            <a:r>
              <a:rPr lang="tr-TR" sz="5600" dirty="0"/>
              <a:t>ı) Hastanın idrar torbasını boşaltır veya değiştirir.</a:t>
            </a:r>
            <a:r>
              <a:rPr lang="tr-TR" sz="5600" dirty="0" smtClean="0"/>
              <a:t/>
            </a:r>
            <a:br>
              <a:rPr lang="tr-TR" sz="5600" dirty="0" smtClean="0"/>
            </a:br>
            <a:r>
              <a:rPr lang="tr-TR" sz="5600" dirty="0"/>
              <a:t>i) Hastadan steril olmayan idrar örneği ve dışkı örneği alır.</a:t>
            </a:r>
            <a:r>
              <a:rPr lang="tr-TR" sz="5600" dirty="0" smtClean="0"/>
              <a:t/>
            </a:r>
            <a:br>
              <a:rPr lang="tr-TR" sz="5600" dirty="0" smtClean="0"/>
            </a:br>
            <a:r>
              <a:rPr lang="tr-TR" sz="5600" dirty="0"/>
              <a:t>j) Hastanın beslenme programına uygun olarak beslenmesine yardımcı olur</a:t>
            </a:r>
            <a:r>
              <a:rPr lang="tr-TR" sz="5600" dirty="0" smtClean="0"/>
              <a:t/>
            </a:r>
            <a:br>
              <a:rPr lang="tr-TR" sz="5600" dirty="0" smtClean="0"/>
            </a:br>
            <a:r>
              <a:rPr lang="tr-TR" sz="5600" dirty="0"/>
              <a:t>k) Kilo takibi gereken hastalarda günlük kilo takibini yapar.</a:t>
            </a:r>
            <a:r>
              <a:rPr lang="tr-TR" sz="5600" dirty="0" smtClean="0"/>
              <a:t/>
            </a:r>
            <a:br>
              <a:rPr lang="tr-TR" sz="5600" dirty="0" smtClean="0"/>
            </a:br>
            <a:r>
              <a:rPr lang="tr-TR" sz="5600" dirty="0"/>
              <a:t>l) Hemşirenin uygun gördüğü durumlarda hastanın yürümesine ve hareket etmesine yardım eder.</a:t>
            </a:r>
            <a:r>
              <a:rPr lang="tr-TR" sz="5600" dirty="0" smtClean="0"/>
              <a:t/>
            </a:r>
            <a:br>
              <a:rPr lang="tr-TR" sz="5600" dirty="0" smtClean="0"/>
            </a:br>
            <a:r>
              <a:rPr lang="tr-TR" sz="5600" dirty="0"/>
              <a:t>m) Hareket kısıtlılığı olan hastalarda uygun görülen pozisyonu verir.</a:t>
            </a:r>
            <a:r>
              <a:rPr lang="tr-TR" sz="5600" dirty="0" smtClean="0"/>
              <a:t/>
            </a:r>
            <a:br>
              <a:rPr lang="tr-TR" sz="5600" dirty="0" smtClean="0"/>
            </a:br>
            <a:r>
              <a:rPr lang="tr-TR" sz="5600" dirty="0"/>
              <a:t>n) Hastanın başka bir kliniğe ya da birime transferine yardım ve refakat eder.</a:t>
            </a:r>
            <a:r>
              <a:rPr lang="tr-TR" sz="5600" dirty="0" smtClean="0"/>
              <a:t/>
            </a:r>
            <a:br>
              <a:rPr lang="tr-TR" sz="5600" dirty="0" smtClean="0"/>
            </a:br>
            <a:r>
              <a:rPr lang="tr-TR" sz="5600" dirty="0"/>
              <a:t>o) Hasta için planlanan egzersiz programının hastaya uygulanmasına yardım eder.</a:t>
            </a:r>
            <a:r>
              <a:rPr lang="tr-TR" sz="5600" dirty="0" smtClean="0"/>
              <a:t/>
            </a:r>
            <a:br>
              <a:rPr lang="tr-TR" sz="5600" dirty="0" smtClean="0"/>
            </a:br>
            <a:r>
              <a:rPr lang="tr-TR" sz="5600" dirty="0"/>
              <a:t>ö) İlgilendiği hastaların genel durumunda fark ettiği değişiklikleri hemşireye bildirir.</a:t>
            </a:r>
            <a:r>
              <a:rPr lang="tr-TR" sz="5600" dirty="0" smtClean="0"/>
              <a:t/>
            </a:r>
            <a:br>
              <a:rPr lang="tr-TR" sz="5600" dirty="0" smtClean="0"/>
            </a:br>
            <a:r>
              <a:rPr lang="tr-TR" sz="5600" dirty="0"/>
              <a:t>p) Ölüm sonrası yapılması gereken bakımları uygular.</a:t>
            </a:r>
            <a:r>
              <a:rPr lang="tr-TR" sz="5600" dirty="0" smtClean="0"/>
              <a:t/>
            </a:r>
            <a:br>
              <a:rPr lang="tr-TR" sz="5600" dirty="0" smtClean="0"/>
            </a:br>
            <a:r>
              <a:rPr lang="tr-TR" sz="5600" dirty="0"/>
              <a:t>r) Alınan kan, doku veya diğer örneklerin </a:t>
            </a:r>
            <a:r>
              <a:rPr lang="tr-TR" sz="5600" dirty="0" err="1"/>
              <a:t>laboratuvara</a:t>
            </a:r>
            <a:r>
              <a:rPr lang="tr-TR" sz="5600" dirty="0"/>
              <a:t> naklini sağlar.</a:t>
            </a:r>
            <a:r>
              <a:rPr lang="tr-TR" sz="5600" dirty="0" smtClean="0"/>
              <a:t/>
            </a:r>
            <a:br>
              <a:rPr lang="tr-TR" sz="5600" dirty="0" smtClean="0"/>
            </a:br>
            <a:r>
              <a:rPr lang="tr-TR" sz="5600" dirty="0"/>
              <a:t>s) Hasta bakımında kullanılan malzemelerin hazırlanmasını, temizliğini, dezenfeksiyonunu ve uygun şekilde saklanmasına yardım eder.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642918"/>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t/>
            </a:r>
            <a:br>
              <a:rPr lang="tr-TR" b="1" dirty="0" smtClean="0"/>
            </a:br>
            <a:r>
              <a:rPr lang="tr-TR" b="1" dirty="0" smtClean="0"/>
              <a:t>EBE YARDIMCILIĞI NEDİR?</a:t>
            </a:r>
            <a:r>
              <a:rPr lang="tr-TR" dirty="0" smtClean="0"/>
              <a:t/>
            </a:r>
            <a:br>
              <a:rPr lang="tr-TR" dirty="0" smtClean="0"/>
            </a:br>
            <a:endParaRPr lang="tr-TR" dirty="0"/>
          </a:p>
        </p:txBody>
      </p:sp>
      <p:sp>
        <p:nvSpPr>
          <p:cNvPr id="3" name="2 İçerik Yer Tutucusu"/>
          <p:cNvSpPr>
            <a:spLocks noGrp="1"/>
          </p:cNvSpPr>
          <p:nvPr>
            <p:ph idx="1"/>
          </p:nvPr>
        </p:nvSpPr>
        <p:spPr>
          <a:xfrm>
            <a:off x="357158" y="785794"/>
            <a:ext cx="8501122" cy="5715040"/>
          </a:xfrm>
        </p:spPr>
        <p:txBody>
          <a:bodyPr>
            <a:normAutofit fontScale="55000" lnSpcReduction="20000"/>
          </a:bodyPr>
          <a:lstStyle/>
          <a:p>
            <a:r>
              <a:rPr lang="tr-TR" dirty="0" smtClean="0"/>
              <a:t>Ebe </a:t>
            </a:r>
            <a:r>
              <a:rPr lang="tr-TR" dirty="0"/>
              <a:t>yardımcısı; mesleki ve Teknik Anadolu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personelidir.</a:t>
            </a:r>
          </a:p>
          <a:p>
            <a:r>
              <a:rPr lang="tr-TR" b="1" dirty="0"/>
              <a:t>Ebe Yardımcılığı Görev Ve Sorumlulukları?</a:t>
            </a:r>
            <a:endParaRPr lang="tr-TR" dirty="0"/>
          </a:p>
          <a:p>
            <a:r>
              <a:rPr lang="tr-TR" dirty="0"/>
              <a:t>*Sterilizasyon, dezenfeksiyon ve tıbbi atıkların ayrıştırılmasına yardım eder.</a:t>
            </a:r>
          </a:p>
          <a:p>
            <a:r>
              <a:rPr lang="tr-TR" dirty="0"/>
              <a:t>*Enfeksiyon hastalıklarından korunmak için enfeksiyon etkenleri ve bulaşma yollarını ayırt ederek enfeksiyon kontrol önlemlerini alır.</a:t>
            </a:r>
          </a:p>
          <a:p>
            <a:r>
              <a:rPr lang="tr-TR" dirty="0"/>
              <a:t>*Solunum, dolaşım, sindirim, endokrin, sinir, </a:t>
            </a:r>
            <a:r>
              <a:rPr lang="tr-TR" dirty="0" err="1"/>
              <a:t>üro</a:t>
            </a:r>
            <a:r>
              <a:rPr lang="tr-TR" dirty="0"/>
              <a:t>-</a:t>
            </a:r>
            <a:r>
              <a:rPr lang="tr-TR" dirty="0" err="1"/>
              <a:t>genital</a:t>
            </a:r>
            <a:r>
              <a:rPr lang="tr-TR" dirty="0"/>
              <a:t> sistem, kan, eklem ve duyu organları hastalıklarını ayırt eder.</a:t>
            </a:r>
          </a:p>
          <a:p>
            <a:r>
              <a:rPr lang="tr-TR" dirty="0"/>
              <a:t>*Psikoloji ile ilgili temel kavramları, kişilik özelliklerini açıklar, duyguları kontrol altına alarak afet ve travmalarda hasta ve yakınlarına psikolojik destek sağlar.</a:t>
            </a:r>
          </a:p>
          <a:p>
            <a:r>
              <a:rPr lang="tr-TR" dirty="0"/>
              <a:t>*Kadın ve üreme sağlığı, gebelik ve fetüs fizyolojisini ayırt eder.</a:t>
            </a:r>
          </a:p>
          <a:p>
            <a:r>
              <a:rPr lang="tr-TR" dirty="0"/>
              <a:t>*Doğum öncesi bakım, doğumla ilgili riskli durumlar, doğum ve sonrası bakımda ebeye yardım eder. *Jinekolojik sorunları ayırt ederek kadın hastalıklarının muayenesinde ve aile planlaması hizmetlerinin yürütülmesinde ebe/hemşireye yardım eder.</a:t>
            </a:r>
          </a:p>
          <a:p>
            <a:r>
              <a:rPr lang="tr-TR" dirty="0"/>
              <a:t>*</a:t>
            </a:r>
            <a:r>
              <a:rPr lang="tr-TR" dirty="0" err="1"/>
              <a:t>Yenidoğan</a:t>
            </a:r>
            <a:r>
              <a:rPr lang="tr-TR" dirty="0"/>
              <a:t> ünitesinin hazırlanması, </a:t>
            </a:r>
            <a:r>
              <a:rPr lang="tr-TR" dirty="0" err="1"/>
              <a:t>yenidoğanın</a:t>
            </a:r>
            <a:r>
              <a:rPr lang="tr-TR" dirty="0"/>
              <a:t> değerlendirilmesi, </a:t>
            </a:r>
            <a:r>
              <a:rPr lang="tr-TR" dirty="0" err="1"/>
              <a:t>yenidoğan</a:t>
            </a:r>
            <a:r>
              <a:rPr lang="tr-TR" dirty="0"/>
              <a:t> ve çocuk sağlığının korunması ve geliştirilmesinde ebe/hemşireye yardım eder.</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1694</Words>
  <Application>Microsoft Office PowerPoint</Application>
  <PresentationFormat>Ekran Gösterisi (4:3)</PresentationFormat>
  <Paragraphs>243</Paragraphs>
  <Slides>20</Slides>
  <Notes>10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SOLHAN FARABİ MESLEKİ VE TEKNİK ANADOLU LİSESİ</vt:lpstr>
      <vt:lpstr>Slayt 2</vt:lpstr>
      <vt:lpstr>OKULUMUZ SAĞLIK LİSESİNDE 11. SINIFTA DAL SEÇİMLERİ VE EĞİTİMİ YAPILMAKTADIR.</vt:lpstr>
      <vt:lpstr>SAĞLIK HİZMETLERİ ALANI-DALLAR</vt:lpstr>
      <vt:lpstr>Slayt 5</vt:lpstr>
      <vt:lpstr>Slayt 6</vt:lpstr>
      <vt:lpstr>SAĞLIK BAKIM TEKNİSYENİ:</vt:lpstr>
      <vt:lpstr>HEMŞİRE YARDIMCILIĞI:</vt:lpstr>
      <vt:lpstr> EBE YARDIMCILIĞI NEDİR? </vt:lpstr>
      <vt:lpstr>MESLEKİ LİSELER VE AVANTAJLAR</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server</dc:creator>
  <cp:lastModifiedBy>mahfuz döner</cp:lastModifiedBy>
  <cp:revision>46</cp:revision>
  <dcterms:created xsi:type="dcterms:W3CDTF">2017-11-13T06:17:13Z</dcterms:created>
  <dcterms:modified xsi:type="dcterms:W3CDTF">2019-02-07T06:08:19Z</dcterms:modified>
</cp:coreProperties>
</file>